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B050"/>
    <a:srgbClr val="4E95D9"/>
    <a:srgbClr val="0060AF"/>
    <a:srgbClr val="F79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9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Big</c:v>
                </c:pt>
              </c:strCache>
            </c:strRef>
          </c:tx>
          <c:spPr>
            <a:solidFill>
              <a:srgbClr val="002060"/>
            </a:solidFill>
          </c:spPr>
          <c:invertIfNegative val="1"/>
          <c:cat>
            <c:strRef>
              <c:f>Sheet1!$A$2:$A$4</c:f>
              <c:strCache>
                <c:ptCount val="3"/>
                <c:pt idx="0">
                  <c:v>Avg. AST</c:v>
                </c:pt>
                <c:pt idx="1">
                  <c:v>Avg. REB</c:v>
                </c:pt>
                <c:pt idx="2">
                  <c:v>Avg. Fg3A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3.3</c:v>
                </c:pt>
                <c:pt idx="1">
                  <c:v>12.5</c:v>
                </c:pt>
                <c:pt idx="2">
                  <c:v>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37D5-4823-BB4A-E77E7AF09B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Guard</c:v>
                </c:pt>
              </c:strCache>
            </c:strRef>
          </c:tx>
          <c:spPr>
            <a:solidFill>
              <a:srgbClr val="00B050"/>
            </a:solidFill>
          </c:spPr>
          <c:invertIfNegative val="1"/>
          <c:cat>
            <c:strRef>
              <c:f>Sheet1!$A$2:$A$4</c:f>
              <c:strCache>
                <c:ptCount val="3"/>
                <c:pt idx="0">
                  <c:v>Avg. AST</c:v>
                </c:pt>
                <c:pt idx="1">
                  <c:v>Avg. REB</c:v>
                </c:pt>
                <c:pt idx="2">
                  <c:v>Avg. Fg3A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</c:v>
                </c:pt>
                <c:pt idx="1">
                  <c:v>6</c:v>
                </c:pt>
                <c:pt idx="2">
                  <c:v>7.6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1-37D5-4823-BB4A-E77E7AF09B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Wing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</c:spPr>
          <c:invertIfNegative val="1"/>
          <c:cat>
            <c:strRef>
              <c:f>Sheet1!$A$2:$A$4</c:f>
              <c:strCache>
                <c:ptCount val="3"/>
                <c:pt idx="0">
                  <c:v>Avg. AST</c:v>
                </c:pt>
                <c:pt idx="1">
                  <c:v>Avg. REB</c:v>
                </c:pt>
                <c:pt idx="2">
                  <c:v>Avg. Fg3A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3.5</c:v>
                </c:pt>
                <c:pt idx="1">
                  <c:v>7.7</c:v>
                </c:pt>
                <c:pt idx="2">
                  <c:v>6.9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2-37D5-4823-BB4A-E77E7AF09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/>
                  <a:t>Example</a:t>
                </a:r>
                <a:r>
                  <a:rPr lang="en-GB" baseline="0" dirty="0"/>
                  <a:t> variables</a:t>
                </a:r>
                <a:endParaRPr lang="en-GB" dirty="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/>
                  <a:t>Average</a:t>
                </a:r>
                <a:r>
                  <a:rPr lang="en-GB" baseline="0" dirty="0"/>
                  <a:t> per 48mins</a:t>
                </a:r>
                <a:endParaRPr lang="en-GB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Total Position</a:t>
            </a:r>
            <a:r>
              <a:rPr lang="en-US" baseline="0" dirty="0"/>
              <a:t> Observations</a:t>
            </a:r>
            <a:endParaRPr lang="en-US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Positions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3-9EB9-4F0D-8237-1AA8D12313C6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</c:spPr>
            <c:extLst>
              <c:ext xmlns:c16="http://schemas.microsoft.com/office/drawing/2014/chart" uri="{C3380CC4-5D6E-409C-BE32-E72D297353CC}">
                <c16:uniqueId val="{00000001-9EB9-4F0D-8237-1AA8D12313C6}"/>
              </c:ext>
            </c:extLst>
          </c:dPt>
          <c:dPt>
            <c:idx val="2"/>
            <c:bubble3D val="0"/>
            <c:spPr>
              <a:solidFill>
                <a:srgbClr val="4E95D9"/>
              </a:solidFill>
            </c:spPr>
            <c:extLst>
              <c:ext xmlns:c16="http://schemas.microsoft.com/office/drawing/2014/chart" uri="{C3380CC4-5D6E-409C-BE32-E72D297353CC}">
                <c16:uniqueId val="{00000002-9EB9-4F0D-8237-1AA8D12313C6}"/>
              </c:ext>
            </c:extLst>
          </c:dPt>
          <c:cat>
            <c:strRef>
              <c:f>Sheet1!$A$2:$A$4</c:f>
              <c:strCache>
                <c:ptCount val="3"/>
                <c:pt idx="0">
                  <c:v>Guard</c:v>
                </c:pt>
                <c:pt idx="1">
                  <c:v>Big</c:v>
                </c:pt>
                <c:pt idx="2">
                  <c:v>Wing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1713</c:v>
                </c:pt>
                <c:pt idx="1">
                  <c:v>1567</c:v>
                </c:pt>
                <c:pt idx="2">
                  <c:v>707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B9-4F0D-8237-1AA8D1231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28C0C-CBF5-44BD-80F3-E5B44D19788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9779374-6827-4D3B-89E7-B2C32CAE00C1}">
      <dgm:prSet phldrT="[Text]" phldr="0"/>
      <dgm:spPr/>
      <dgm:t>
        <a:bodyPr/>
        <a:lstStyle/>
        <a:p>
          <a:r>
            <a:rPr lang="en-GB" dirty="0"/>
            <a:t>Data</a:t>
          </a:r>
        </a:p>
      </dgm:t>
    </dgm:pt>
    <dgm:pt modelId="{4829E6BA-32BF-4C46-B94C-3C98E86F3019}" type="parTrans" cxnId="{B9B128A6-314C-4CC8-9662-AA796C2EE620}">
      <dgm:prSet/>
      <dgm:spPr/>
      <dgm:t>
        <a:bodyPr/>
        <a:lstStyle/>
        <a:p>
          <a:endParaRPr lang="en-GB"/>
        </a:p>
      </dgm:t>
    </dgm:pt>
    <dgm:pt modelId="{524A45D6-D5CE-455E-9F05-9F1621014442}" type="sibTrans" cxnId="{B9B128A6-314C-4CC8-9662-AA796C2EE620}">
      <dgm:prSet/>
      <dgm:spPr/>
      <dgm:t>
        <a:bodyPr/>
        <a:lstStyle/>
        <a:p>
          <a:endParaRPr lang="en-GB"/>
        </a:p>
      </dgm:t>
    </dgm:pt>
    <dgm:pt modelId="{14A4B78B-7487-4009-93AE-209D8D4D6B3F}">
      <dgm:prSet phldrT="[Text]" phldr="0"/>
      <dgm:spPr/>
      <dgm:t>
        <a:bodyPr/>
        <a:lstStyle/>
        <a:p>
          <a:r>
            <a:rPr lang="en-GB" dirty="0"/>
            <a:t>Underlying NBA player statistics on scoring, defending, efficiency </a:t>
          </a:r>
        </a:p>
      </dgm:t>
    </dgm:pt>
    <dgm:pt modelId="{22E7F63C-A16D-4C3D-AE53-E02DB8E9A4DB}" type="parTrans" cxnId="{73A4785A-D01C-4E46-8AFD-D5298EE796B0}">
      <dgm:prSet/>
      <dgm:spPr/>
      <dgm:t>
        <a:bodyPr/>
        <a:lstStyle/>
        <a:p>
          <a:endParaRPr lang="en-GB"/>
        </a:p>
      </dgm:t>
    </dgm:pt>
    <dgm:pt modelId="{9D082344-4401-4740-ADF0-0EB457AE9F56}" type="sibTrans" cxnId="{73A4785A-D01C-4E46-8AFD-D5298EE796B0}">
      <dgm:prSet/>
      <dgm:spPr/>
      <dgm:t>
        <a:bodyPr/>
        <a:lstStyle/>
        <a:p>
          <a:endParaRPr lang="en-GB"/>
        </a:p>
      </dgm:t>
    </dgm:pt>
    <dgm:pt modelId="{3EC41138-89D5-42AE-B1EF-35D0FE14598D}">
      <dgm:prSet phldrT="[Text]" phldr="0"/>
      <dgm:spPr/>
      <dgm:t>
        <a:bodyPr/>
        <a:lstStyle/>
        <a:p>
          <a:r>
            <a:rPr lang="en-GB" dirty="0"/>
            <a:t>Model</a:t>
          </a:r>
        </a:p>
      </dgm:t>
    </dgm:pt>
    <dgm:pt modelId="{AEE6940A-A3CD-4DDB-BB06-3FC19ECADBE4}" type="parTrans" cxnId="{2F3F476F-3D10-4567-9833-6D0D5C69FE4F}">
      <dgm:prSet/>
      <dgm:spPr/>
      <dgm:t>
        <a:bodyPr/>
        <a:lstStyle/>
        <a:p>
          <a:endParaRPr lang="en-GB"/>
        </a:p>
      </dgm:t>
    </dgm:pt>
    <dgm:pt modelId="{CD98F055-142E-44C4-8A5E-0537B059F20C}" type="sibTrans" cxnId="{2F3F476F-3D10-4567-9833-6D0D5C69FE4F}">
      <dgm:prSet/>
      <dgm:spPr/>
      <dgm:t>
        <a:bodyPr/>
        <a:lstStyle/>
        <a:p>
          <a:endParaRPr lang="en-GB"/>
        </a:p>
      </dgm:t>
    </dgm:pt>
    <dgm:pt modelId="{56014FCB-080E-4273-AE35-05B59E9E33EC}">
      <dgm:prSet phldrT="[Text]" phldr="0"/>
      <dgm:spPr/>
      <dgm:t>
        <a:bodyPr/>
        <a:lstStyle/>
        <a:p>
          <a:r>
            <a:rPr lang="en-GB" dirty="0"/>
            <a:t>Make a model that accurately predicts a player positions</a:t>
          </a:r>
        </a:p>
      </dgm:t>
    </dgm:pt>
    <dgm:pt modelId="{C2518100-883D-4A83-A874-74A9FBE661EA}" type="parTrans" cxnId="{12E040FE-D854-435C-99A2-3718EB1F44CE}">
      <dgm:prSet/>
      <dgm:spPr/>
      <dgm:t>
        <a:bodyPr/>
        <a:lstStyle/>
        <a:p>
          <a:endParaRPr lang="en-GB"/>
        </a:p>
      </dgm:t>
    </dgm:pt>
    <dgm:pt modelId="{F6B425C0-2859-43FB-A112-60153EF50628}" type="sibTrans" cxnId="{12E040FE-D854-435C-99A2-3718EB1F44CE}">
      <dgm:prSet/>
      <dgm:spPr/>
      <dgm:t>
        <a:bodyPr/>
        <a:lstStyle/>
        <a:p>
          <a:endParaRPr lang="en-GB"/>
        </a:p>
      </dgm:t>
    </dgm:pt>
    <dgm:pt modelId="{8E18D8ED-2A49-4DD9-9A68-2E30C63B7833}">
      <dgm:prSet phldrT="[Text]" phldr="0"/>
      <dgm:spPr/>
      <dgm:t>
        <a:bodyPr/>
        <a:lstStyle/>
        <a:p>
          <a:r>
            <a:rPr lang="en-GB" dirty="0"/>
            <a:t>Output</a:t>
          </a:r>
        </a:p>
      </dgm:t>
    </dgm:pt>
    <dgm:pt modelId="{14BAC780-F71E-4D72-A678-9391FD1001C8}" type="parTrans" cxnId="{13B10563-8E32-447B-B7B1-9DFE875AF791}">
      <dgm:prSet/>
      <dgm:spPr/>
      <dgm:t>
        <a:bodyPr/>
        <a:lstStyle/>
        <a:p>
          <a:endParaRPr lang="en-GB"/>
        </a:p>
      </dgm:t>
    </dgm:pt>
    <dgm:pt modelId="{AE5D6306-68EB-485D-A545-E572472262EC}" type="sibTrans" cxnId="{13B10563-8E32-447B-B7B1-9DFE875AF791}">
      <dgm:prSet/>
      <dgm:spPr/>
      <dgm:t>
        <a:bodyPr/>
        <a:lstStyle/>
        <a:p>
          <a:endParaRPr lang="en-GB"/>
        </a:p>
      </dgm:t>
    </dgm:pt>
    <dgm:pt modelId="{7B774692-A597-420C-8F04-E792C986E951}">
      <dgm:prSet phldrT="[Text]" phldr="0"/>
      <dgm:spPr/>
      <dgm:t>
        <a:bodyPr/>
        <a:lstStyle/>
        <a:p>
          <a:r>
            <a:rPr lang="en-GB" dirty="0"/>
            <a:t>Look to see if model uncertainty uncovers positionless players</a:t>
          </a:r>
        </a:p>
      </dgm:t>
    </dgm:pt>
    <dgm:pt modelId="{7F4F8422-01E8-471C-99A7-3759EA9480F2}" type="parTrans" cxnId="{22966383-DA17-43C6-BF8F-B734484B172D}">
      <dgm:prSet/>
      <dgm:spPr/>
      <dgm:t>
        <a:bodyPr/>
        <a:lstStyle/>
        <a:p>
          <a:endParaRPr lang="en-GB"/>
        </a:p>
      </dgm:t>
    </dgm:pt>
    <dgm:pt modelId="{E6E7C5D2-1C8A-4276-B9A2-5907E8816DBA}" type="sibTrans" cxnId="{22966383-DA17-43C6-BF8F-B734484B172D}">
      <dgm:prSet/>
      <dgm:spPr/>
      <dgm:t>
        <a:bodyPr/>
        <a:lstStyle/>
        <a:p>
          <a:endParaRPr lang="en-GB"/>
        </a:p>
      </dgm:t>
    </dgm:pt>
    <dgm:pt modelId="{E1BF0598-5EA9-41CD-8A6F-BC7D417D52A0}" type="pres">
      <dgm:prSet presAssocID="{4CC28C0C-CBF5-44BD-80F3-E5B44D19788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341A15C-68F6-4693-AC82-65CD76FE75B6}" type="pres">
      <dgm:prSet presAssocID="{79779374-6827-4D3B-89E7-B2C32CAE00C1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3C01B69A-1002-445D-9D1C-CD9619719A11}" type="pres">
      <dgm:prSet presAssocID="{79779374-6827-4D3B-89E7-B2C32CAE00C1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2A7EBE97-7899-46FB-A12E-1AE77082D571}" type="pres">
      <dgm:prSet presAssocID="{3EC41138-89D5-42AE-B1EF-35D0FE14598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5DB1AEFB-92E7-482B-802D-C90E1820D182}" type="pres">
      <dgm:prSet presAssocID="{3EC41138-89D5-42AE-B1EF-35D0FE14598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607E00B9-D12F-433F-9DB9-E4A1FEAADC1C}" type="pres">
      <dgm:prSet presAssocID="{8E18D8ED-2A49-4DD9-9A68-2E30C63B7833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E1EAE5AC-3140-4506-BC52-64314D8B0B09}" type="pres">
      <dgm:prSet presAssocID="{8E18D8ED-2A49-4DD9-9A68-2E30C63B7833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FCC5B29-684C-4D1F-BD69-6FA2CACD1E8A}" type="presOf" srcId="{3EC41138-89D5-42AE-B1EF-35D0FE14598D}" destId="{2A7EBE97-7899-46FB-A12E-1AE77082D571}" srcOrd="0" destOrd="0" presId="urn:microsoft.com/office/officeart/2009/3/layout/IncreasingArrowsProcess"/>
    <dgm:cxn modelId="{13B10563-8E32-447B-B7B1-9DFE875AF791}" srcId="{4CC28C0C-CBF5-44BD-80F3-E5B44D197880}" destId="{8E18D8ED-2A49-4DD9-9A68-2E30C63B7833}" srcOrd="2" destOrd="0" parTransId="{14BAC780-F71E-4D72-A678-9391FD1001C8}" sibTransId="{AE5D6306-68EB-485D-A545-E572472262EC}"/>
    <dgm:cxn modelId="{515D1068-6CB0-4D4A-BB5D-BED7504BF099}" type="presOf" srcId="{79779374-6827-4D3B-89E7-B2C32CAE00C1}" destId="{3341A15C-68F6-4693-AC82-65CD76FE75B6}" srcOrd="0" destOrd="0" presId="urn:microsoft.com/office/officeart/2009/3/layout/IncreasingArrowsProcess"/>
    <dgm:cxn modelId="{2FC6066B-6DB0-4F7F-9C16-CC2489810D13}" type="presOf" srcId="{8E18D8ED-2A49-4DD9-9A68-2E30C63B7833}" destId="{607E00B9-D12F-433F-9DB9-E4A1FEAADC1C}" srcOrd="0" destOrd="0" presId="urn:microsoft.com/office/officeart/2009/3/layout/IncreasingArrowsProcess"/>
    <dgm:cxn modelId="{CE2E936E-66F9-47E3-96E2-D15B928F9D83}" type="presOf" srcId="{4CC28C0C-CBF5-44BD-80F3-E5B44D197880}" destId="{E1BF0598-5EA9-41CD-8A6F-BC7D417D52A0}" srcOrd="0" destOrd="0" presId="urn:microsoft.com/office/officeart/2009/3/layout/IncreasingArrowsProcess"/>
    <dgm:cxn modelId="{2F3F476F-3D10-4567-9833-6D0D5C69FE4F}" srcId="{4CC28C0C-CBF5-44BD-80F3-E5B44D197880}" destId="{3EC41138-89D5-42AE-B1EF-35D0FE14598D}" srcOrd="1" destOrd="0" parTransId="{AEE6940A-A3CD-4DDB-BB06-3FC19ECADBE4}" sibTransId="{CD98F055-142E-44C4-8A5E-0537B059F20C}"/>
    <dgm:cxn modelId="{73A4785A-D01C-4E46-8AFD-D5298EE796B0}" srcId="{79779374-6827-4D3B-89E7-B2C32CAE00C1}" destId="{14A4B78B-7487-4009-93AE-209D8D4D6B3F}" srcOrd="0" destOrd="0" parTransId="{22E7F63C-A16D-4C3D-AE53-E02DB8E9A4DB}" sibTransId="{9D082344-4401-4740-ADF0-0EB457AE9F56}"/>
    <dgm:cxn modelId="{22966383-DA17-43C6-BF8F-B734484B172D}" srcId="{8E18D8ED-2A49-4DD9-9A68-2E30C63B7833}" destId="{7B774692-A597-420C-8F04-E792C986E951}" srcOrd="0" destOrd="0" parTransId="{7F4F8422-01E8-471C-99A7-3759EA9480F2}" sibTransId="{E6E7C5D2-1C8A-4276-B9A2-5907E8816DBA}"/>
    <dgm:cxn modelId="{B9B128A6-314C-4CC8-9662-AA796C2EE620}" srcId="{4CC28C0C-CBF5-44BD-80F3-E5B44D197880}" destId="{79779374-6827-4D3B-89E7-B2C32CAE00C1}" srcOrd="0" destOrd="0" parTransId="{4829E6BA-32BF-4C46-B94C-3C98E86F3019}" sibTransId="{524A45D6-D5CE-455E-9F05-9F1621014442}"/>
    <dgm:cxn modelId="{4C426AB6-B506-46D9-949D-6A73F0CC59C8}" type="presOf" srcId="{14A4B78B-7487-4009-93AE-209D8D4D6B3F}" destId="{3C01B69A-1002-445D-9D1C-CD9619719A11}" srcOrd="0" destOrd="0" presId="urn:microsoft.com/office/officeart/2009/3/layout/IncreasingArrowsProcess"/>
    <dgm:cxn modelId="{52DEDADB-8C7E-40CE-A78F-7B04C7F9ABA9}" type="presOf" srcId="{7B774692-A597-420C-8F04-E792C986E951}" destId="{E1EAE5AC-3140-4506-BC52-64314D8B0B09}" srcOrd="0" destOrd="0" presId="urn:microsoft.com/office/officeart/2009/3/layout/IncreasingArrowsProcess"/>
    <dgm:cxn modelId="{69C519F0-3FCC-406E-AC44-D6266C9EC955}" type="presOf" srcId="{56014FCB-080E-4273-AE35-05B59E9E33EC}" destId="{5DB1AEFB-92E7-482B-802D-C90E1820D182}" srcOrd="0" destOrd="0" presId="urn:microsoft.com/office/officeart/2009/3/layout/IncreasingArrowsProcess"/>
    <dgm:cxn modelId="{12E040FE-D854-435C-99A2-3718EB1F44CE}" srcId="{3EC41138-89D5-42AE-B1EF-35D0FE14598D}" destId="{56014FCB-080E-4273-AE35-05B59E9E33EC}" srcOrd="0" destOrd="0" parTransId="{C2518100-883D-4A83-A874-74A9FBE661EA}" sibTransId="{F6B425C0-2859-43FB-A112-60153EF50628}"/>
    <dgm:cxn modelId="{A6011363-FB36-407C-A16C-4371F31B14C0}" type="presParOf" srcId="{E1BF0598-5EA9-41CD-8A6F-BC7D417D52A0}" destId="{3341A15C-68F6-4693-AC82-65CD76FE75B6}" srcOrd="0" destOrd="0" presId="urn:microsoft.com/office/officeart/2009/3/layout/IncreasingArrowsProcess"/>
    <dgm:cxn modelId="{AEADCCBE-EA09-4221-9C8E-574516F44D36}" type="presParOf" srcId="{E1BF0598-5EA9-41CD-8A6F-BC7D417D52A0}" destId="{3C01B69A-1002-445D-9D1C-CD9619719A11}" srcOrd="1" destOrd="0" presId="urn:microsoft.com/office/officeart/2009/3/layout/IncreasingArrowsProcess"/>
    <dgm:cxn modelId="{209DFAD7-E764-4ADE-A54F-328CC3C6E4D5}" type="presParOf" srcId="{E1BF0598-5EA9-41CD-8A6F-BC7D417D52A0}" destId="{2A7EBE97-7899-46FB-A12E-1AE77082D571}" srcOrd="2" destOrd="0" presId="urn:microsoft.com/office/officeart/2009/3/layout/IncreasingArrowsProcess"/>
    <dgm:cxn modelId="{C7CCCDD5-A9D0-4C66-A2B5-3CF047752958}" type="presParOf" srcId="{E1BF0598-5EA9-41CD-8A6F-BC7D417D52A0}" destId="{5DB1AEFB-92E7-482B-802D-C90E1820D182}" srcOrd="3" destOrd="0" presId="urn:microsoft.com/office/officeart/2009/3/layout/IncreasingArrowsProcess"/>
    <dgm:cxn modelId="{1008FD53-F148-48DA-911C-530F7F3B506C}" type="presParOf" srcId="{E1BF0598-5EA9-41CD-8A6F-BC7D417D52A0}" destId="{607E00B9-D12F-433F-9DB9-E4A1FEAADC1C}" srcOrd="4" destOrd="0" presId="urn:microsoft.com/office/officeart/2009/3/layout/IncreasingArrowsProcess"/>
    <dgm:cxn modelId="{8CAF72CB-F0E1-4367-A462-9741E4ED48D4}" type="presParOf" srcId="{E1BF0598-5EA9-41CD-8A6F-BC7D417D52A0}" destId="{E1EAE5AC-3140-4506-BC52-64314D8B0B09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BB4FF2-D0F0-4FF7-9BC6-99E3568445CB}" type="doc">
      <dgm:prSet loTypeId="urn:microsoft.com/office/officeart/2005/8/layout/venn3" loCatId="relationship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D9063ABE-0B8F-439F-A9FA-C3F70FACA05C}">
      <dgm:prSet phldrT="[Text]" phldr="0" custT="1"/>
      <dgm:spPr/>
      <dgm:t>
        <a:bodyPr/>
        <a:lstStyle/>
        <a:p>
          <a:r>
            <a:rPr lang="en-GB" sz="1600" dirty="0"/>
            <a:t>Number of observations </a:t>
          </a:r>
        </a:p>
        <a:p>
          <a:r>
            <a:rPr lang="en-GB" sz="2600" dirty="0"/>
            <a:t>3987</a:t>
          </a:r>
        </a:p>
      </dgm:t>
    </dgm:pt>
    <dgm:pt modelId="{1AB298CB-3054-4018-A3FD-29D8811EDAD5}" type="parTrans" cxnId="{8BB4E3B0-034A-4007-86FB-3141ECC35C1F}">
      <dgm:prSet/>
      <dgm:spPr/>
      <dgm:t>
        <a:bodyPr/>
        <a:lstStyle/>
        <a:p>
          <a:endParaRPr lang="en-GB"/>
        </a:p>
      </dgm:t>
    </dgm:pt>
    <dgm:pt modelId="{D2FB977D-C26F-493D-9BDE-F31C2ACAD671}" type="sibTrans" cxnId="{8BB4E3B0-034A-4007-86FB-3141ECC35C1F}">
      <dgm:prSet/>
      <dgm:spPr/>
      <dgm:t>
        <a:bodyPr/>
        <a:lstStyle/>
        <a:p>
          <a:endParaRPr lang="en-GB"/>
        </a:p>
      </dgm:t>
    </dgm:pt>
    <dgm:pt modelId="{962F8DA2-5960-45E2-B25C-CEF42E2DD4F8}">
      <dgm:prSet phldrT="[Text]" phldr="0" custT="1"/>
      <dgm:spPr/>
      <dgm:t>
        <a:bodyPr/>
        <a:lstStyle/>
        <a:p>
          <a:r>
            <a:rPr lang="en-GB" sz="1600" dirty="0"/>
            <a:t>Number of variables</a:t>
          </a:r>
        </a:p>
        <a:p>
          <a:r>
            <a:rPr lang="en-GB" sz="2600" dirty="0"/>
            <a:t>23</a:t>
          </a:r>
        </a:p>
      </dgm:t>
    </dgm:pt>
    <dgm:pt modelId="{923D2266-6D7F-4DAE-9010-9B61B68C8E2E}" type="parTrans" cxnId="{76FCBBED-442B-472B-AEC1-8C341BE870F4}">
      <dgm:prSet/>
      <dgm:spPr/>
      <dgm:t>
        <a:bodyPr/>
        <a:lstStyle/>
        <a:p>
          <a:endParaRPr lang="en-GB"/>
        </a:p>
      </dgm:t>
    </dgm:pt>
    <dgm:pt modelId="{DA99FB7A-DDA8-47FC-99E4-2C3286E2D8C9}" type="sibTrans" cxnId="{76FCBBED-442B-472B-AEC1-8C341BE870F4}">
      <dgm:prSet/>
      <dgm:spPr/>
      <dgm:t>
        <a:bodyPr/>
        <a:lstStyle/>
        <a:p>
          <a:endParaRPr lang="en-GB"/>
        </a:p>
      </dgm:t>
    </dgm:pt>
    <dgm:pt modelId="{B7C84285-CAE2-48D7-B497-8882F39968DC}">
      <dgm:prSet phldrT="[Text]" phldr="0" custT="1"/>
      <dgm:spPr/>
      <dgm:t>
        <a:bodyPr/>
        <a:lstStyle/>
        <a:p>
          <a:r>
            <a:rPr lang="en-GB" sz="1800" dirty="0"/>
            <a:t>Years</a:t>
          </a:r>
        </a:p>
        <a:p>
          <a:r>
            <a:rPr lang="en-GB" sz="2600" dirty="0"/>
            <a:t>2015-2025</a:t>
          </a:r>
        </a:p>
      </dgm:t>
    </dgm:pt>
    <dgm:pt modelId="{3B93D812-9BAC-4C30-8BF1-66BE5C91E7FC}" type="parTrans" cxnId="{E397B8DB-FCBC-431B-9401-64A5E105D1DD}">
      <dgm:prSet/>
      <dgm:spPr/>
      <dgm:t>
        <a:bodyPr/>
        <a:lstStyle/>
        <a:p>
          <a:endParaRPr lang="en-GB"/>
        </a:p>
      </dgm:t>
    </dgm:pt>
    <dgm:pt modelId="{40FC90C8-6A67-4D01-AB53-9A462D91DE12}" type="sibTrans" cxnId="{E397B8DB-FCBC-431B-9401-64A5E105D1DD}">
      <dgm:prSet/>
      <dgm:spPr/>
      <dgm:t>
        <a:bodyPr/>
        <a:lstStyle/>
        <a:p>
          <a:endParaRPr lang="en-GB"/>
        </a:p>
      </dgm:t>
    </dgm:pt>
    <dgm:pt modelId="{C5CC5A12-2A64-4E3C-8F7A-117A0AFDD0B0}">
      <dgm:prSet phldrT="[Text]" phldr="0" custT="1"/>
      <dgm:spPr/>
      <dgm:t>
        <a:bodyPr/>
        <a:lstStyle/>
        <a:p>
          <a:r>
            <a:rPr lang="en-GB" sz="1800" dirty="0"/>
            <a:t>Positions</a:t>
          </a:r>
        </a:p>
        <a:p>
          <a:r>
            <a:rPr lang="en-GB" sz="2600" dirty="0"/>
            <a:t>3</a:t>
          </a:r>
        </a:p>
      </dgm:t>
    </dgm:pt>
    <dgm:pt modelId="{EE4EF6A9-C504-4A9B-9630-1F5880FE6F06}" type="parTrans" cxnId="{E27D7770-38B5-4C81-B806-69DB88904AB1}">
      <dgm:prSet/>
      <dgm:spPr/>
      <dgm:t>
        <a:bodyPr/>
        <a:lstStyle/>
        <a:p>
          <a:endParaRPr lang="en-GB"/>
        </a:p>
      </dgm:t>
    </dgm:pt>
    <dgm:pt modelId="{0C3DB7AD-E510-490F-BDF5-E25F1C694818}" type="sibTrans" cxnId="{E27D7770-38B5-4C81-B806-69DB88904AB1}">
      <dgm:prSet/>
      <dgm:spPr/>
      <dgm:t>
        <a:bodyPr/>
        <a:lstStyle/>
        <a:p>
          <a:endParaRPr lang="en-GB"/>
        </a:p>
      </dgm:t>
    </dgm:pt>
    <dgm:pt modelId="{E19B36E9-251F-43F3-A5F1-8362DC3FC62A}" type="pres">
      <dgm:prSet presAssocID="{3FBB4FF2-D0F0-4FF7-9BC6-99E3568445CB}" presName="Name0" presStyleCnt="0">
        <dgm:presLayoutVars>
          <dgm:dir/>
          <dgm:resizeHandles val="exact"/>
        </dgm:presLayoutVars>
      </dgm:prSet>
      <dgm:spPr/>
    </dgm:pt>
    <dgm:pt modelId="{7875B623-99CF-4272-B3C9-338980E37312}" type="pres">
      <dgm:prSet presAssocID="{D9063ABE-0B8F-439F-A9FA-C3F70FACA05C}" presName="Name5" presStyleLbl="vennNode1" presStyleIdx="0" presStyleCnt="4">
        <dgm:presLayoutVars>
          <dgm:bulletEnabled val="1"/>
        </dgm:presLayoutVars>
      </dgm:prSet>
      <dgm:spPr/>
    </dgm:pt>
    <dgm:pt modelId="{6489C9EC-4532-4401-9A4F-EA19A1C7BDCC}" type="pres">
      <dgm:prSet presAssocID="{D2FB977D-C26F-493D-9BDE-F31C2ACAD671}" presName="space" presStyleCnt="0"/>
      <dgm:spPr/>
    </dgm:pt>
    <dgm:pt modelId="{6DF74A34-8EF3-45A3-A75E-F977C0A3EAA8}" type="pres">
      <dgm:prSet presAssocID="{962F8DA2-5960-45E2-B25C-CEF42E2DD4F8}" presName="Name5" presStyleLbl="vennNode1" presStyleIdx="1" presStyleCnt="4">
        <dgm:presLayoutVars>
          <dgm:bulletEnabled val="1"/>
        </dgm:presLayoutVars>
      </dgm:prSet>
      <dgm:spPr/>
    </dgm:pt>
    <dgm:pt modelId="{3B846295-3425-4FE8-8C43-78623AAC3080}" type="pres">
      <dgm:prSet presAssocID="{DA99FB7A-DDA8-47FC-99E4-2C3286E2D8C9}" presName="space" presStyleCnt="0"/>
      <dgm:spPr/>
    </dgm:pt>
    <dgm:pt modelId="{6536ADC0-4DE6-483F-9F2D-A7064A5099BE}" type="pres">
      <dgm:prSet presAssocID="{B7C84285-CAE2-48D7-B497-8882F39968DC}" presName="Name5" presStyleLbl="vennNode1" presStyleIdx="2" presStyleCnt="4">
        <dgm:presLayoutVars>
          <dgm:bulletEnabled val="1"/>
        </dgm:presLayoutVars>
      </dgm:prSet>
      <dgm:spPr/>
    </dgm:pt>
    <dgm:pt modelId="{ECBCAA25-211A-4862-ABA7-ECE8E46300EB}" type="pres">
      <dgm:prSet presAssocID="{40FC90C8-6A67-4D01-AB53-9A462D91DE12}" presName="space" presStyleCnt="0"/>
      <dgm:spPr/>
    </dgm:pt>
    <dgm:pt modelId="{3756AAF9-3772-4A39-ABEB-F4DD5FEBC9A8}" type="pres">
      <dgm:prSet presAssocID="{C5CC5A12-2A64-4E3C-8F7A-117A0AFDD0B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BD159216-F9C4-45A0-A9C1-B97A0293B39B}" type="presOf" srcId="{962F8DA2-5960-45E2-B25C-CEF42E2DD4F8}" destId="{6DF74A34-8EF3-45A3-A75E-F977C0A3EAA8}" srcOrd="0" destOrd="0" presId="urn:microsoft.com/office/officeart/2005/8/layout/venn3"/>
    <dgm:cxn modelId="{E27D7770-38B5-4C81-B806-69DB88904AB1}" srcId="{3FBB4FF2-D0F0-4FF7-9BC6-99E3568445CB}" destId="{C5CC5A12-2A64-4E3C-8F7A-117A0AFDD0B0}" srcOrd="3" destOrd="0" parTransId="{EE4EF6A9-C504-4A9B-9630-1F5880FE6F06}" sibTransId="{0C3DB7AD-E510-490F-BDF5-E25F1C694818}"/>
    <dgm:cxn modelId="{7D7F1782-8AEA-457D-B538-C5E1864E57F1}" type="presOf" srcId="{D9063ABE-0B8F-439F-A9FA-C3F70FACA05C}" destId="{7875B623-99CF-4272-B3C9-338980E37312}" srcOrd="0" destOrd="0" presId="urn:microsoft.com/office/officeart/2005/8/layout/venn3"/>
    <dgm:cxn modelId="{09380B94-6B3D-4123-8304-EE676FA6F7D7}" type="presOf" srcId="{3FBB4FF2-D0F0-4FF7-9BC6-99E3568445CB}" destId="{E19B36E9-251F-43F3-A5F1-8362DC3FC62A}" srcOrd="0" destOrd="0" presId="urn:microsoft.com/office/officeart/2005/8/layout/venn3"/>
    <dgm:cxn modelId="{1AB12FA5-E400-49C3-9A68-61E3AE64C98E}" type="presOf" srcId="{C5CC5A12-2A64-4E3C-8F7A-117A0AFDD0B0}" destId="{3756AAF9-3772-4A39-ABEB-F4DD5FEBC9A8}" srcOrd="0" destOrd="0" presId="urn:microsoft.com/office/officeart/2005/8/layout/venn3"/>
    <dgm:cxn modelId="{8BB4E3B0-034A-4007-86FB-3141ECC35C1F}" srcId="{3FBB4FF2-D0F0-4FF7-9BC6-99E3568445CB}" destId="{D9063ABE-0B8F-439F-A9FA-C3F70FACA05C}" srcOrd="0" destOrd="0" parTransId="{1AB298CB-3054-4018-A3FD-29D8811EDAD5}" sibTransId="{D2FB977D-C26F-493D-9BDE-F31C2ACAD671}"/>
    <dgm:cxn modelId="{1CCD6ED0-C8AC-40F5-B4BC-E9983D94EE18}" type="presOf" srcId="{B7C84285-CAE2-48D7-B497-8882F39968DC}" destId="{6536ADC0-4DE6-483F-9F2D-A7064A5099BE}" srcOrd="0" destOrd="0" presId="urn:microsoft.com/office/officeart/2005/8/layout/venn3"/>
    <dgm:cxn modelId="{E397B8DB-FCBC-431B-9401-64A5E105D1DD}" srcId="{3FBB4FF2-D0F0-4FF7-9BC6-99E3568445CB}" destId="{B7C84285-CAE2-48D7-B497-8882F39968DC}" srcOrd="2" destOrd="0" parTransId="{3B93D812-9BAC-4C30-8BF1-66BE5C91E7FC}" sibTransId="{40FC90C8-6A67-4D01-AB53-9A462D91DE12}"/>
    <dgm:cxn modelId="{76FCBBED-442B-472B-AEC1-8C341BE870F4}" srcId="{3FBB4FF2-D0F0-4FF7-9BC6-99E3568445CB}" destId="{962F8DA2-5960-45E2-B25C-CEF42E2DD4F8}" srcOrd="1" destOrd="0" parTransId="{923D2266-6D7F-4DAE-9010-9B61B68C8E2E}" sibTransId="{DA99FB7A-DDA8-47FC-99E4-2C3286E2D8C9}"/>
    <dgm:cxn modelId="{C3ACF64B-E85A-48E5-9821-F8ECB74734D5}" type="presParOf" srcId="{E19B36E9-251F-43F3-A5F1-8362DC3FC62A}" destId="{7875B623-99CF-4272-B3C9-338980E37312}" srcOrd="0" destOrd="0" presId="urn:microsoft.com/office/officeart/2005/8/layout/venn3"/>
    <dgm:cxn modelId="{EDE046A3-A01F-44FB-942D-3A0AB6264624}" type="presParOf" srcId="{E19B36E9-251F-43F3-A5F1-8362DC3FC62A}" destId="{6489C9EC-4532-4401-9A4F-EA19A1C7BDCC}" srcOrd="1" destOrd="0" presId="urn:microsoft.com/office/officeart/2005/8/layout/venn3"/>
    <dgm:cxn modelId="{8EC38CCD-FEBF-4DB5-AEA6-F72587EC94A5}" type="presParOf" srcId="{E19B36E9-251F-43F3-A5F1-8362DC3FC62A}" destId="{6DF74A34-8EF3-45A3-A75E-F977C0A3EAA8}" srcOrd="2" destOrd="0" presId="urn:microsoft.com/office/officeart/2005/8/layout/venn3"/>
    <dgm:cxn modelId="{C697EFFB-152E-4AE9-9507-35DE792A88A1}" type="presParOf" srcId="{E19B36E9-251F-43F3-A5F1-8362DC3FC62A}" destId="{3B846295-3425-4FE8-8C43-78623AAC3080}" srcOrd="3" destOrd="0" presId="urn:microsoft.com/office/officeart/2005/8/layout/venn3"/>
    <dgm:cxn modelId="{6EABD6C6-4DC1-49DE-905E-00BAE26542DD}" type="presParOf" srcId="{E19B36E9-251F-43F3-A5F1-8362DC3FC62A}" destId="{6536ADC0-4DE6-483F-9F2D-A7064A5099BE}" srcOrd="4" destOrd="0" presId="urn:microsoft.com/office/officeart/2005/8/layout/venn3"/>
    <dgm:cxn modelId="{4FC65666-2E11-4369-82CF-1712BD27D04F}" type="presParOf" srcId="{E19B36E9-251F-43F3-A5F1-8362DC3FC62A}" destId="{ECBCAA25-211A-4862-ABA7-ECE8E46300EB}" srcOrd="5" destOrd="0" presId="urn:microsoft.com/office/officeart/2005/8/layout/venn3"/>
    <dgm:cxn modelId="{B7D6E389-AC81-4DAC-87EE-36D91D489560}" type="presParOf" srcId="{E19B36E9-251F-43F3-A5F1-8362DC3FC62A}" destId="{3756AAF9-3772-4A39-ABEB-F4DD5FEBC9A8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D17EC4-A3D8-4C2A-8AEE-5342407A78CB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397B03-0F24-4E0C-8D81-F62B09F4C318}">
      <dgm:prSet phldrT="[Text]" phldr="0"/>
      <dgm:spPr/>
      <dgm:t>
        <a:bodyPr/>
        <a:lstStyle/>
        <a:p>
          <a:r>
            <a:rPr lang="en-GB" dirty="0"/>
            <a:t>LGBM</a:t>
          </a:r>
        </a:p>
      </dgm:t>
    </dgm:pt>
    <dgm:pt modelId="{165B21B9-FC22-439C-A07A-40D58337CF36}" type="parTrans" cxnId="{B5E77140-DD85-461F-B90F-029CBFEA7102}">
      <dgm:prSet/>
      <dgm:spPr/>
      <dgm:t>
        <a:bodyPr/>
        <a:lstStyle/>
        <a:p>
          <a:endParaRPr lang="en-GB"/>
        </a:p>
      </dgm:t>
    </dgm:pt>
    <dgm:pt modelId="{76271A82-6D38-4E56-B3D2-D0A0036DD46F}" type="sibTrans" cxnId="{B5E77140-DD85-461F-B90F-029CBFEA7102}">
      <dgm:prSet/>
      <dgm:spPr/>
      <dgm:t>
        <a:bodyPr/>
        <a:lstStyle/>
        <a:p>
          <a:endParaRPr lang="en-GB"/>
        </a:p>
      </dgm:t>
    </dgm:pt>
    <dgm:pt modelId="{2E55C73E-9E79-48F8-9B12-D10EB69A5E5C}">
      <dgm:prSet phldrT="[Text]" phldr="0"/>
      <dgm:spPr/>
      <dgm:t>
        <a:bodyPr/>
        <a:lstStyle/>
        <a:p>
          <a:r>
            <a:rPr lang="en-GB" dirty="0"/>
            <a:t>Logistic Regression</a:t>
          </a:r>
        </a:p>
      </dgm:t>
    </dgm:pt>
    <dgm:pt modelId="{3A78B28F-7A1A-44B2-BA2C-32CA1EB87585}" type="parTrans" cxnId="{DEAFE982-3AEB-4267-B7BA-6361091C3293}">
      <dgm:prSet/>
      <dgm:spPr/>
      <dgm:t>
        <a:bodyPr/>
        <a:lstStyle/>
        <a:p>
          <a:endParaRPr lang="en-GB"/>
        </a:p>
      </dgm:t>
    </dgm:pt>
    <dgm:pt modelId="{F6AFAD9C-636D-44FC-A683-7C9A676A005E}" type="sibTrans" cxnId="{DEAFE982-3AEB-4267-B7BA-6361091C3293}">
      <dgm:prSet/>
      <dgm:spPr/>
      <dgm:t>
        <a:bodyPr/>
        <a:lstStyle/>
        <a:p>
          <a:endParaRPr lang="en-GB"/>
        </a:p>
      </dgm:t>
    </dgm:pt>
    <dgm:pt modelId="{831008D2-3F87-465E-9504-4788132D90F2}">
      <dgm:prSet phldrT="[Text]" phldr="0"/>
      <dgm:spPr/>
      <dgm:t>
        <a:bodyPr/>
        <a:lstStyle/>
        <a:p>
          <a:r>
            <a:rPr lang="en-GB" dirty="0"/>
            <a:t>Meta Learner</a:t>
          </a:r>
        </a:p>
      </dgm:t>
    </dgm:pt>
    <dgm:pt modelId="{F56CAA27-EE95-4DC1-BF87-82100A132393}" type="parTrans" cxnId="{D7023FD0-F919-494E-9386-42926C707760}">
      <dgm:prSet/>
      <dgm:spPr/>
      <dgm:t>
        <a:bodyPr/>
        <a:lstStyle/>
        <a:p>
          <a:endParaRPr lang="en-GB"/>
        </a:p>
      </dgm:t>
    </dgm:pt>
    <dgm:pt modelId="{08A88056-C8FC-4143-B5DC-E72D557FDE3F}" type="sibTrans" cxnId="{D7023FD0-F919-494E-9386-42926C707760}">
      <dgm:prSet/>
      <dgm:spPr/>
      <dgm:t>
        <a:bodyPr/>
        <a:lstStyle/>
        <a:p>
          <a:endParaRPr lang="en-GB"/>
        </a:p>
      </dgm:t>
    </dgm:pt>
    <dgm:pt modelId="{B2B5978B-BBF4-4ED9-9055-DC82C45F2953}">
      <dgm:prSet phldrT="[Text]" phldr="0"/>
      <dgm:spPr/>
      <dgm:t>
        <a:bodyPr/>
        <a:lstStyle/>
        <a:p>
          <a:r>
            <a:rPr lang="en-GB"/>
            <a:t>SVM</a:t>
          </a:r>
          <a:endParaRPr lang="en-GB" dirty="0"/>
        </a:p>
      </dgm:t>
    </dgm:pt>
    <dgm:pt modelId="{C9E9E341-EC85-4B9C-97F4-72811706841C}" type="parTrans" cxnId="{46605605-63EC-44D0-9C26-82540E8CF1F1}">
      <dgm:prSet/>
      <dgm:spPr/>
      <dgm:t>
        <a:bodyPr/>
        <a:lstStyle/>
        <a:p>
          <a:endParaRPr lang="en-GB"/>
        </a:p>
      </dgm:t>
    </dgm:pt>
    <dgm:pt modelId="{B8664C37-3A99-4D53-B3BF-515DFE5A17EE}" type="sibTrans" cxnId="{46605605-63EC-44D0-9C26-82540E8CF1F1}">
      <dgm:prSet/>
      <dgm:spPr/>
      <dgm:t>
        <a:bodyPr/>
        <a:lstStyle/>
        <a:p>
          <a:endParaRPr lang="en-GB"/>
        </a:p>
      </dgm:t>
    </dgm:pt>
    <dgm:pt modelId="{239B30D9-E7B5-42C5-859A-51E85305D22D}" type="pres">
      <dgm:prSet presAssocID="{20D17EC4-A3D8-4C2A-8AEE-5342407A78CB}" presName="Name0" presStyleCnt="0">
        <dgm:presLayoutVars>
          <dgm:dir/>
          <dgm:resizeHandles val="exact"/>
        </dgm:presLayoutVars>
      </dgm:prSet>
      <dgm:spPr/>
    </dgm:pt>
    <dgm:pt modelId="{A4D27F5D-0550-4E2A-B036-D19CF2BA0475}" type="pres">
      <dgm:prSet presAssocID="{20D17EC4-A3D8-4C2A-8AEE-5342407A78CB}" presName="vNodes" presStyleCnt="0"/>
      <dgm:spPr/>
    </dgm:pt>
    <dgm:pt modelId="{FB009C28-942A-4598-8F5D-5C4E1A2465ED}" type="pres">
      <dgm:prSet presAssocID="{78397B03-0F24-4E0C-8D81-F62B09F4C318}" presName="node" presStyleLbl="node1" presStyleIdx="0" presStyleCnt="4" custScaleX="135503" custScaleY="135503">
        <dgm:presLayoutVars>
          <dgm:bulletEnabled val="1"/>
        </dgm:presLayoutVars>
      </dgm:prSet>
      <dgm:spPr/>
    </dgm:pt>
    <dgm:pt modelId="{7D7AE0D4-C0E3-412B-9041-7D6AF42D49F5}" type="pres">
      <dgm:prSet presAssocID="{76271A82-6D38-4E56-B3D2-D0A0036DD46F}" presName="spacerT" presStyleCnt="0"/>
      <dgm:spPr/>
    </dgm:pt>
    <dgm:pt modelId="{3A190360-DA6F-4907-ADA3-66BA53801AD3}" type="pres">
      <dgm:prSet presAssocID="{76271A82-6D38-4E56-B3D2-D0A0036DD46F}" presName="sibTrans" presStyleLbl="sibTrans2D1" presStyleIdx="0" presStyleCnt="3"/>
      <dgm:spPr/>
    </dgm:pt>
    <dgm:pt modelId="{6451D2D6-B23F-41D6-B8B6-846DF6BC1BF4}" type="pres">
      <dgm:prSet presAssocID="{76271A82-6D38-4E56-B3D2-D0A0036DD46F}" presName="spacerB" presStyleCnt="0"/>
      <dgm:spPr/>
    </dgm:pt>
    <dgm:pt modelId="{44684443-D573-40E7-938C-4204169BF68C}" type="pres">
      <dgm:prSet presAssocID="{2E55C73E-9E79-48F8-9B12-D10EB69A5E5C}" presName="node" presStyleLbl="node1" presStyleIdx="1" presStyleCnt="4" custScaleX="129862" custScaleY="129862">
        <dgm:presLayoutVars>
          <dgm:bulletEnabled val="1"/>
        </dgm:presLayoutVars>
      </dgm:prSet>
      <dgm:spPr/>
    </dgm:pt>
    <dgm:pt modelId="{E16C593F-0383-4E74-9EBF-008A2DF4663B}" type="pres">
      <dgm:prSet presAssocID="{F6AFAD9C-636D-44FC-A683-7C9A676A005E}" presName="spacerT" presStyleCnt="0"/>
      <dgm:spPr/>
    </dgm:pt>
    <dgm:pt modelId="{8C3AE3AD-284B-4AD4-9AE8-2EDA4CCBCF17}" type="pres">
      <dgm:prSet presAssocID="{F6AFAD9C-636D-44FC-A683-7C9A676A005E}" presName="sibTrans" presStyleLbl="sibTrans2D1" presStyleIdx="1" presStyleCnt="3"/>
      <dgm:spPr/>
    </dgm:pt>
    <dgm:pt modelId="{C194489A-0DF5-46F3-A14B-AF2459A2E33F}" type="pres">
      <dgm:prSet presAssocID="{F6AFAD9C-636D-44FC-A683-7C9A676A005E}" presName="spacerB" presStyleCnt="0"/>
      <dgm:spPr/>
    </dgm:pt>
    <dgm:pt modelId="{63D04946-E83B-4DFF-BB04-13F294E24929}" type="pres">
      <dgm:prSet presAssocID="{B2B5978B-BBF4-4ED9-9055-DC82C45F2953}" presName="node" presStyleLbl="node1" presStyleIdx="2" presStyleCnt="4" custScaleX="129981" custScaleY="129981">
        <dgm:presLayoutVars>
          <dgm:bulletEnabled val="1"/>
        </dgm:presLayoutVars>
      </dgm:prSet>
      <dgm:spPr/>
    </dgm:pt>
    <dgm:pt modelId="{DD08599D-6900-4D21-A109-98063D598061}" type="pres">
      <dgm:prSet presAssocID="{20D17EC4-A3D8-4C2A-8AEE-5342407A78CB}" presName="sibTransLast" presStyleLbl="sibTrans2D1" presStyleIdx="2" presStyleCnt="3"/>
      <dgm:spPr/>
    </dgm:pt>
    <dgm:pt modelId="{A64AF2D8-4C84-45E2-9785-ED201967A689}" type="pres">
      <dgm:prSet presAssocID="{20D17EC4-A3D8-4C2A-8AEE-5342407A78CB}" presName="connectorText" presStyleLbl="sibTrans2D1" presStyleIdx="2" presStyleCnt="3"/>
      <dgm:spPr/>
    </dgm:pt>
    <dgm:pt modelId="{EA10FB41-8A2B-4AA3-BE72-FA2897AFF25F}" type="pres">
      <dgm:prSet presAssocID="{20D17EC4-A3D8-4C2A-8AEE-5342407A78CB}" presName="lastNode" presStyleLbl="node1" presStyleIdx="3" presStyleCnt="4" custScaleX="150154" custScaleY="138975">
        <dgm:presLayoutVars>
          <dgm:bulletEnabled val="1"/>
        </dgm:presLayoutVars>
      </dgm:prSet>
      <dgm:spPr/>
    </dgm:pt>
  </dgm:ptLst>
  <dgm:cxnLst>
    <dgm:cxn modelId="{46605605-63EC-44D0-9C26-82540E8CF1F1}" srcId="{20D17EC4-A3D8-4C2A-8AEE-5342407A78CB}" destId="{B2B5978B-BBF4-4ED9-9055-DC82C45F2953}" srcOrd="2" destOrd="0" parTransId="{C9E9E341-EC85-4B9C-97F4-72811706841C}" sibTransId="{B8664C37-3A99-4D53-B3BF-515DFE5A17EE}"/>
    <dgm:cxn modelId="{CE4DF00C-CA01-4960-8842-9AF95DBC1865}" type="presOf" srcId="{76271A82-6D38-4E56-B3D2-D0A0036DD46F}" destId="{3A190360-DA6F-4907-ADA3-66BA53801AD3}" srcOrd="0" destOrd="0" presId="urn:microsoft.com/office/officeart/2005/8/layout/equation2"/>
    <dgm:cxn modelId="{9412D119-0596-4933-94C2-0E0367CCC8D8}" type="presOf" srcId="{B2B5978B-BBF4-4ED9-9055-DC82C45F2953}" destId="{63D04946-E83B-4DFF-BB04-13F294E24929}" srcOrd="0" destOrd="0" presId="urn:microsoft.com/office/officeart/2005/8/layout/equation2"/>
    <dgm:cxn modelId="{B5E77140-DD85-461F-B90F-029CBFEA7102}" srcId="{20D17EC4-A3D8-4C2A-8AEE-5342407A78CB}" destId="{78397B03-0F24-4E0C-8D81-F62B09F4C318}" srcOrd="0" destOrd="0" parTransId="{165B21B9-FC22-439C-A07A-40D58337CF36}" sibTransId="{76271A82-6D38-4E56-B3D2-D0A0036DD46F}"/>
    <dgm:cxn modelId="{DD136F5E-BCE1-4E77-8142-7B46BA648BDB}" type="presOf" srcId="{B8664C37-3A99-4D53-B3BF-515DFE5A17EE}" destId="{A64AF2D8-4C84-45E2-9785-ED201967A689}" srcOrd="1" destOrd="0" presId="urn:microsoft.com/office/officeart/2005/8/layout/equation2"/>
    <dgm:cxn modelId="{DEAFE982-3AEB-4267-B7BA-6361091C3293}" srcId="{20D17EC4-A3D8-4C2A-8AEE-5342407A78CB}" destId="{2E55C73E-9E79-48F8-9B12-D10EB69A5E5C}" srcOrd="1" destOrd="0" parTransId="{3A78B28F-7A1A-44B2-BA2C-32CA1EB87585}" sibTransId="{F6AFAD9C-636D-44FC-A683-7C9A676A005E}"/>
    <dgm:cxn modelId="{479EF28F-9796-416A-9C23-4C8842B78450}" type="presOf" srcId="{B8664C37-3A99-4D53-B3BF-515DFE5A17EE}" destId="{DD08599D-6900-4D21-A109-98063D598061}" srcOrd="0" destOrd="0" presId="urn:microsoft.com/office/officeart/2005/8/layout/equation2"/>
    <dgm:cxn modelId="{C2500B92-7A68-4EA5-BE68-55FD6570E4E9}" type="presOf" srcId="{2E55C73E-9E79-48F8-9B12-D10EB69A5E5C}" destId="{44684443-D573-40E7-938C-4204169BF68C}" srcOrd="0" destOrd="0" presId="urn:microsoft.com/office/officeart/2005/8/layout/equation2"/>
    <dgm:cxn modelId="{2F0B3EB6-1113-4AB7-96A9-FC66102A372C}" type="presOf" srcId="{831008D2-3F87-465E-9504-4788132D90F2}" destId="{EA10FB41-8A2B-4AA3-BE72-FA2897AFF25F}" srcOrd="0" destOrd="0" presId="urn:microsoft.com/office/officeart/2005/8/layout/equation2"/>
    <dgm:cxn modelId="{E4E308C0-2D1A-4E17-B34C-3A1F2258EE91}" type="presOf" srcId="{20D17EC4-A3D8-4C2A-8AEE-5342407A78CB}" destId="{239B30D9-E7B5-42C5-859A-51E85305D22D}" srcOrd="0" destOrd="0" presId="urn:microsoft.com/office/officeart/2005/8/layout/equation2"/>
    <dgm:cxn modelId="{7CD293CB-AFB8-46C5-8E59-6C2A38042460}" type="presOf" srcId="{F6AFAD9C-636D-44FC-A683-7C9A676A005E}" destId="{8C3AE3AD-284B-4AD4-9AE8-2EDA4CCBCF17}" srcOrd="0" destOrd="0" presId="urn:microsoft.com/office/officeart/2005/8/layout/equation2"/>
    <dgm:cxn modelId="{D7023FD0-F919-494E-9386-42926C707760}" srcId="{20D17EC4-A3D8-4C2A-8AEE-5342407A78CB}" destId="{831008D2-3F87-465E-9504-4788132D90F2}" srcOrd="3" destOrd="0" parTransId="{F56CAA27-EE95-4DC1-BF87-82100A132393}" sibTransId="{08A88056-C8FC-4143-B5DC-E72D557FDE3F}"/>
    <dgm:cxn modelId="{670C29D7-34DA-4B74-9963-74C8C38B4947}" type="presOf" srcId="{78397B03-0F24-4E0C-8D81-F62B09F4C318}" destId="{FB009C28-942A-4598-8F5D-5C4E1A2465ED}" srcOrd="0" destOrd="0" presId="urn:microsoft.com/office/officeart/2005/8/layout/equation2"/>
    <dgm:cxn modelId="{2516D4EB-D083-4E3E-A21A-978736AFA38D}" type="presParOf" srcId="{239B30D9-E7B5-42C5-859A-51E85305D22D}" destId="{A4D27F5D-0550-4E2A-B036-D19CF2BA0475}" srcOrd="0" destOrd="0" presId="urn:microsoft.com/office/officeart/2005/8/layout/equation2"/>
    <dgm:cxn modelId="{2FEE57E2-8986-4CEB-BE1B-456BF31DE1E9}" type="presParOf" srcId="{A4D27F5D-0550-4E2A-B036-D19CF2BA0475}" destId="{FB009C28-942A-4598-8F5D-5C4E1A2465ED}" srcOrd="0" destOrd="0" presId="urn:microsoft.com/office/officeart/2005/8/layout/equation2"/>
    <dgm:cxn modelId="{66574D85-820F-4724-B760-A7134C737893}" type="presParOf" srcId="{A4D27F5D-0550-4E2A-B036-D19CF2BA0475}" destId="{7D7AE0D4-C0E3-412B-9041-7D6AF42D49F5}" srcOrd="1" destOrd="0" presId="urn:microsoft.com/office/officeart/2005/8/layout/equation2"/>
    <dgm:cxn modelId="{80B82A4A-1642-4F3E-BA81-F80DA35B66CF}" type="presParOf" srcId="{A4D27F5D-0550-4E2A-B036-D19CF2BA0475}" destId="{3A190360-DA6F-4907-ADA3-66BA53801AD3}" srcOrd="2" destOrd="0" presId="urn:microsoft.com/office/officeart/2005/8/layout/equation2"/>
    <dgm:cxn modelId="{A70112BF-7F34-4B83-A2AD-9479CED25F3E}" type="presParOf" srcId="{A4D27F5D-0550-4E2A-B036-D19CF2BA0475}" destId="{6451D2D6-B23F-41D6-B8B6-846DF6BC1BF4}" srcOrd="3" destOrd="0" presId="urn:microsoft.com/office/officeart/2005/8/layout/equation2"/>
    <dgm:cxn modelId="{8083E2BC-775A-4A0B-907C-EE7F4307556B}" type="presParOf" srcId="{A4D27F5D-0550-4E2A-B036-D19CF2BA0475}" destId="{44684443-D573-40E7-938C-4204169BF68C}" srcOrd="4" destOrd="0" presId="urn:microsoft.com/office/officeart/2005/8/layout/equation2"/>
    <dgm:cxn modelId="{B9477927-7759-4103-BF4C-DC9B77B997E2}" type="presParOf" srcId="{A4D27F5D-0550-4E2A-B036-D19CF2BA0475}" destId="{E16C593F-0383-4E74-9EBF-008A2DF4663B}" srcOrd="5" destOrd="0" presId="urn:microsoft.com/office/officeart/2005/8/layout/equation2"/>
    <dgm:cxn modelId="{8C0093FC-AF04-42CF-85FE-0F2AC9C87579}" type="presParOf" srcId="{A4D27F5D-0550-4E2A-B036-D19CF2BA0475}" destId="{8C3AE3AD-284B-4AD4-9AE8-2EDA4CCBCF17}" srcOrd="6" destOrd="0" presId="urn:microsoft.com/office/officeart/2005/8/layout/equation2"/>
    <dgm:cxn modelId="{674863C4-2CCE-4121-A89A-3302BB263296}" type="presParOf" srcId="{A4D27F5D-0550-4E2A-B036-D19CF2BA0475}" destId="{C194489A-0DF5-46F3-A14B-AF2459A2E33F}" srcOrd="7" destOrd="0" presId="urn:microsoft.com/office/officeart/2005/8/layout/equation2"/>
    <dgm:cxn modelId="{5C380390-A283-44D5-8229-E1B87B35239A}" type="presParOf" srcId="{A4D27F5D-0550-4E2A-B036-D19CF2BA0475}" destId="{63D04946-E83B-4DFF-BB04-13F294E24929}" srcOrd="8" destOrd="0" presId="urn:microsoft.com/office/officeart/2005/8/layout/equation2"/>
    <dgm:cxn modelId="{68D00F3E-73B7-4153-A9D3-6C0350C7BC22}" type="presParOf" srcId="{239B30D9-E7B5-42C5-859A-51E85305D22D}" destId="{DD08599D-6900-4D21-A109-98063D598061}" srcOrd="1" destOrd="0" presId="urn:microsoft.com/office/officeart/2005/8/layout/equation2"/>
    <dgm:cxn modelId="{3335B4E6-F737-4CED-A3E0-085E62E2E011}" type="presParOf" srcId="{DD08599D-6900-4D21-A109-98063D598061}" destId="{A64AF2D8-4C84-45E2-9785-ED201967A689}" srcOrd="0" destOrd="0" presId="urn:microsoft.com/office/officeart/2005/8/layout/equation2"/>
    <dgm:cxn modelId="{B6D00A7B-C47C-4560-A4FD-1E693FD88114}" type="presParOf" srcId="{239B30D9-E7B5-42C5-859A-51E85305D22D}" destId="{EA10FB41-8A2B-4AA3-BE72-FA2897AFF25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1A15C-68F6-4693-AC82-65CD76FE75B6}">
      <dsp:nvSpPr>
        <dsp:cNvPr id="0" name=""/>
        <dsp:cNvSpPr/>
      </dsp:nvSpPr>
      <dsp:spPr>
        <a:xfrm>
          <a:off x="0" y="806660"/>
          <a:ext cx="8922256" cy="12994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2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Data</a:t>
          </a:r>
        </a:p>
      </dsp:txBody>
      <dsp:txXfrm>
        <a:off x="0" y="1131515"/>
        <a:ext cx="8597401" cy="649710"/>
      </dsp:txXfrm>
    </dsp:sp>
    <dsp:sp modelId="{3C01B69A-1002-445D-9D1C-CD9619719A11}">
      <dsp:nvSpPr>
        <dsp:cNvPr id="0" name=""/>
        <dsp:cNvSpPr/>
      </dsp:nvSpPr>
      <dsp:spPr>
        <a:xfrm>
          <a:off x="0" y="1808701"/>
          <a:ext cx="2748054" cy="2503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Underlying NBA player statistics on scoring, defending, efficiency </a:t>
          </a:r>
        </a:p>
      </dsp:txBody>
      <dsp:txXfrm>
        <a:off x="0" y="1808701"/>
        <a:ext cx="2748054" cy="2503162"/>
      </dsp:txXfrm>
    </dsp:sp>
    <dsp:sp modelId="{2A7EBE97-7899-46FB-A12E-1AE77082D571}">
      <dsp:nvSpPr>
        <dsp:cNvPr id="0" name=""/>
        <dsp:cNvSpPr/>
      </dsp:nvSpPr>
      <dsp:spPr>
        <a:xfrm>
          <a:off x="2748054" y="1239800"/>
          <a:ext cx="6174201" cy="12994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2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Model</a:t>
          </a:r>
        </a:p>
      </dsp:txBody>
      <dsp:txXfrm>
        <a:off x="2748054" y="1564655"/>
        <a:ext cx="5849346" cy="649710"/>
      </dsp:txXfrm>
    </dsp:sp>
    <dsp:sp modelId="{5DB1AEFB-92E7-482B-802D-C90E1820D182}">
      <dsp:nvSpPr>
        <dsp:cNvPr id="0" name=""/>
        <dsp:cNvSpPr/>
      </dsp:nvSpPr>
      <dsp:spPr>
        <a:xfrm>
          <a:off x="2748054" y="2241841"/>
          <a:ext cx="2748054" cy="2503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2058582"/>
              <a:satOff val="12356"/>
              <a:lumOff val="94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Make a model that accurately predicts a player positions</a:t>
          </a:r>
        </a:p>
      </dsp:txBody>
      <dsp:txXfrm>
        <a:off x="2748054" y="2241841"/>
        <a:ext cx="2748054" cy="2503162"/>
      </dsp:txXfrm>
    </dsp:sp>
    <dsp:sp modelId="{607E00B9-D12F-433F-9DB9-E4A1FEAADC1C}">
      <dsp:nvSpPr>
        <dsp:cNvPr id="0" name=""/>
        <dsp:cNvSpPr/>
      </dsp:nvSpPr>
      <dsp:spPr>
        <a:xfrm>
          <a:off x="5496109" y="1672941"/>
          <a:ext cx="3426146" cy="12994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28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Output</a:t>
          </a:r>
        </a:p>
      </dsp:txBody>
      <dsp:txXfrm>
        <a:off x="5496109" y="1997796"/>
        <a:ext cx="3101291" cy="649710"/>
      </dsp:txXfrm>
    </dsp:sp>
    <dsp:sp modelId="{E1EAE5AC-3140-4506-BC52-64314D8B0B09}">
      <dsp:nvSpPr>
        <dsp:cNvPr id="0" name=""/>
        <dsp:cNvSpPr/>
      </dsp:nvSpPr>
      <dsp:spPr>
        <a:xfrm>
          <a:off x="5496109" y="2674981"/>
          <a:ext cx="2748054" cy="24665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Look to see if model uncertainty uncovers positionless players</a:t>
          </a:r>
        </a:p>
      </dsp:txBody>
      <dsp:txXfrm>
        <a:off x="5496109" y="2674981"/>
        <a:ext cx="2748054" cy="2466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5B623-99CF-4272-B3C9-338980E37312}">
      <dsp:nvSpPr>
        <dsp:cNvPr id="0" name=""/>
        <dsp:cNvSpPr/>
      </dsp:nvSpPr>
      <dsp:spPr>
        <a:xfrm>
          <a:off x="2589" y="1647034"/>
          <a:ext cx="2597854" cy="25978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969" tIns="20320" rIns="142969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Number of observations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3987</a:t>
          </a:r>
        </a:p>
      </dsp:txBody>
      <dsp:txXfrm>
        <a:off x="383036" y="2027481"/>
        <a:ext cx="1836960" cy="1836960"/>
      </dsp:txXfrm>
    </dsp:sp>
    <dsp:sp modelId="{6DF74A34-8EF3-45A3-A75E-F977C0A3EAA8}">
      <dsp:nvSpPr>
        <dsp:cNvPr id="0" name=""/>
        <dsp:cNvSpPr/>
      </dsp:nvSpPr>
      <dsp:spPr>
        <a:xfrm>
          <a:off x="2080873" y="1647034"/>
          <a:ext cx="2597854" cy="25978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176082"/>
                <a:satOff val="-10086"/>
                <a:lumOff val="111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176082"/>
                <a:satOff val="-10086"/>
                <a:lumOff val="111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176082"/>
                <a:satOff val="-10086"/>
                <a:lumOff val="111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969" tIns="20320" rIns="142969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Number of variables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23</a:t>
          </a:r>
        </a:p>
      </dsp:txBody>
      <dsp:txXfrm>
        <a:off x="2461320" y="2027481"/>
        <a:ext cx="1836960" cy="1836960"/>
      </dsp:txXfrm>
    </dsp:sp>
    <dsp:sp modelId="{6536ADC0-4DE6-483F-9F2D-A7064A5099BE}">
      <dsp:nvSpPr>
        <dsp:cNvPr id="0" name=""/>
        <dsp:cNvSpPr/>
      </dsp:nvSpPr>
      <dsp:spPr>
        <a:xfrm>
          <a:off x="4159157" y="1647034"/>
          <a:ext cx="2597854" cy="25978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352164"/>
                <a:satOff val="-20172"/>
                <a:lumOff val="22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352164"/>
                <a:satOff val="-20172"/>
                <a:lumOff val="22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352164"/>
                <a:satOff val="-20172"/>
                <a:lumOff val="22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969" tIns="22860" rIns="142969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Years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2015-2025</a:t>
          </a:r>
        </a:p>
      </dsp:txBody>
      <dsp:txXfrm>
        <a:off x="4539604" y="2027481"/>
        <a:ext cx="1836960" cy="1836960"/>
      </dsp:txXfrm>
    </dsp:sp>
    <dsp:sp modelId="{3756AAF9-3772-4A39-ABEB-F4DD5FEBC9A8}">
      <dsp:nvSpPr>
        <dsp:cNvPr id="0" name=""/>
        <dsp:cNvSpPr/>
      </dsp:nvSpPr>
      <dsp:spPr>
        <a:xfrm>
          <a:off x="6237440" y="1647034"/>
          <a:ext cx="2597854" cy="25978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528246"/>
                <a:satOff val="-30258"/>
                <a:lumOff val="3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alpha val="50000"/>
                <a:hueOff val="528246"/>
                <a:satOff val="-30258"/>
                <a:lumOff val="3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alpha val="50000"/>
                <a:hueOff val="528246"/>
                <a:satOff val="-30258"/>
                <a:lumOff val="3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2969" tIns="22860" rIns="142969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Positions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3</a:t>
          </a:r>
        </a:p>
      </dsp:txBody>
      <dsp:txXfrm>
        <a:off x="6617887" y="2027481"/>
        <a:ext cx="1836960" cy="1836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09C28-942A-4598-8F5D-5C4E1A2465ED}">
      <dsp:nvSpPr>
        <dsp:cNvPr id="0" name=""/>
        <dsp:cNvSpPr/>
      </dsp:nvSpPr>
      <dsp:spPr>
        <a:xfrm>
          <a:off x="1008985" y="3384"/>
          <a:ext cx="1086660" cy="1086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LGBM</a:t>
          </a:r>
        </a:p>
      </dsp:txBody>
      <dsp:txXfrm>
        <a:off x="1168123" y="162522"/>
        <a:ext cx="768384" cy="768384"/>
      </dsp:txXfrm>
    </dsp:sp>
    <dsp:sp modelId="{3A190360-DA6F-4907-ADA3-66BA53801AD3}">
      <dsp:nvSpPr>
        <dsp:cNvPr id="0" name=""/>
        <dsp:cNvSpPr/>
      </dsp:nvSpPr>
      <dsp:spPr>
        <a:xfrm>
          <a:off x="1319751" y="1155163"/>
          <a:ext cx="465128" cy="46512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381404" y="1333028"/>
        <a:ext cx="341822" cy="109398"/>
      </dsp:txXfrm>
    </dsp:sp>
    <dsp:sp modelId="{44684443-D573-40E7-938C-4204169BF68C}">
      <dsp:nvSpPr>
        <dsp:cNvPr id="0" name=""/>
        <dsp:cNvSpPr/>
      </dsp:nvSpPr>
      <dsp:spPr>
        <a:xfrm>
          <a:off x="1031604" y="1685409"/>
          <a:ext cx="1041423" cy="1041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Logistic Regression</a:t>
          </a:r>
        </a:p>
      </dsp:txBody>
      <dsp:txXfrm>
        <a:off x="1184117" y="1837922"/>
        <a:ext cx="736397" cy="736397"/>
      </dsp:txXfrm>
    </dsp:sp>
    <dsp:sp modelId="{8C3AE3AD-284B-4AD4-9AE8-2EDA4CCBCF17}">
      <dsp:nvSpPr>
        <dsp:cNvPr id="0" name=""/>
        <dsp:cNvSpPr/>
      </dsp:nvSpPr>
      <dsp:spPr>
        <a:xfrm>
          <a:off x="1319751" y="2791950"/>
          <a:ext cx="465128" cy="46512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381404" y="2969815"/>
        <a:ext cx="341822" cy="109398"/>
      </dsp:txXfrm>
    </dsp:sp>
    <dsp:sp modelId="{63D04946-E83B-4DFF-BB04-13F294E24929}">
      <dsp:nvSpPr>
        <dsp:cNvPr id="0" name=""/>
        <dsp:cNvSpPr/>
      </dsp:nvSpPr>
      <dsp:spPr>
        <a:xfrm>
          <a:off x="1031127" y="3322197"/>
          <a:ext cx="1042377" cy="1042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SVM</a:t>
          </a:r>
          <a:endParaRPr lang="en-GB" sz="1100" kern="1200" dirty="0"/>
        </a:p>
      </dsp:txBody>
      <dsp:txXfrm>
        <a:off x="1183780" y="3474850"/>
        <a:ext cx="737071" cy="737071"/>
      </dsp:txXfrm>
    </dsp:sp>
    <dsp:sp modelId="{DD08599D-6900-4D21-A109-98063D598061}">
      <dsp:nvSpPr>
        <dsp:cNvPr id="0" name=""/>
        <dsp:cNvSpPr/>
      </dsp:nvSpPr>
      <dsp:spPr>
        <a:xfrm>
          <a:off x="2215938" y="2034817"/>
          <a:ext cx="255018" cy="2983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2215938" y="2094482"/>
        <a:ext cx="178513" cy="178993"/>
      </dsp:txXfrm>
    </dsp:sp>
    <dsp:sp modelId="{EA10FB41-8A2B-4AA3-BE72-FA2897AFF25F}">
      <dsp:nvSpPr>
        <dsp:cNvPr id="0" name=""/>
        <dsp:cNvSpPr/>
      </dsp:nvSpPr>
      <dsp:spPr>
        <a:xfrm>
          <a:off x="2576813" y="1069475"/>
          <a:ext cx="2408307" cy="2229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Meta Learner</a:t>
          </a:r>
        </a:p>
      </dsp:txBody>
      <dsp:txXfrm>
        <a:off x="2929501" y="1395906"/>
        <a:ext cx="1702931" cy="1576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2EA94-A437-49E7-BE91-CAA4B98543F6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784B1-4A28-41EB-A51F-910302EF7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71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84B1-4A28-41EB-A51F-910302EF7C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23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84B1-4A28-41EB-A51F-910302EF7C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0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D65E-3BF9-87F6-7648-69CA92786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3AFDC-0E57-7270-B91B-34B6B03D7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AE5B-9FA4-2994-BADE-F6996F45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ACDC-AD7E-1A8F-E1F5-7A29023C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B84E-88C6-8F9C-D429-98C01B4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2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690E-5D58-E4E7-1357-CD1D131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E0CFB-B6F0-7C5F-56A6-C8310F24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4B63C-0984-C843-A000-A6EAF96B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4446-860B-EBAB-7314-A9C5C363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9DFBD-CB30-A03C-E1CD-F04D884F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5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7BC20-9B33-BE11-307A-0416A6DCE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5148D-3AFE-BDE5-E58F-8E7FE64AF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7DEE2-B630-A54C-1F30-AC9910DA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6A6E-5441-19B2-2280-BB575079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5E36-502E-DAA0-D5E2-07896D859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2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9ABE-78C4-7D17-C2B1-114E8A3B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0149-1030-504B-33B4-EE74CDAE2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AC263-477B-481C-ECD7-33E4420F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94856-C4BE-5674-8A95-1D86D28F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A13AD-CA30-CEF3-F4DB-49346D05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  <p:pic>
        <p:nvPicPr>
          <p:cNvPr id="2050" name="Picture 2" descr="NBA Logo and symbol, meaning, history, PNG, brand">
            <a:extLst>
              <a:ext uri="{FF2B5EF4-FFF2-40B4-BE49-F238E27FC236}">
                <a16:creationId xmlns:a16="http://schemas.microsoft.com/office/drawing/2014/main" id="{499E8144-C898-F2A6-7B25-6BC9313508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42" y="365125"/>
            <a:ext cx="3964967" cy="2230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73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470-569D-D6CB-5C0B-3534C32A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ADE85-6081-4EF4-0CD6-59CD2CE94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CD36-B5D2-2792-2E1D-3603AAD2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E1938-9BF6-1DDF-0420-E5EB6A1F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41150-DC9A-0D76-85A7-BD474BA5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2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157-D60F-AD6B-641A-916792F6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07FF4-328F-E696-3B62-0521B405F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6482C-9578-15C6-75BE-CDAF32DC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7B58D-F711-3F6E-84BA-2373C771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9EFE9-7DA1-CE2E-E8D5-145F8826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FB76B-279D-B5C8-571C-0176509F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9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BE81-32E8-10D7-7482-E336CFD9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42102-5953-A594-31C9-FE8100563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ADC4B-1886-882C-AE64-164A36FB3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04488-1BC7-B95C-9C09-3D5CE87ED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7C224-9615-E42C-FC2B-05FE36185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D85A88-E663-E0C6-C104-53A32CA9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D3488-018C-C201-11E2-EF46C262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55D5E-9595-6A2B-45F6-5CFA1B89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0F18-346A-5798-EC1D-D65A173A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C0A8A-E3E8-CA45-E0A2-ADF35B8B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B79DB-0266-6923-1E42-073C1DA8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56619-FEDA-290E-5510-68962031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9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444CA-8DAD-33A9-B25A-A4D5FDF8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F222B-696E-55ED-B0CC-E42EA058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B8F8-E7B2-EAAD-8A42-BC164816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77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4DA-FF7E-81E6-4DBF-D533027F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AAAD-F74E-64D1-1A15-9C605115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55A08-772C-E005-3B1E-90D6C73AE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A997A-1696-6FEF-F333-5A5263FC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75A38-4581-0130-F5CA-10277748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AB452-82D4-0720-9C87-E37C1DD5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25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01AA-AC8B-6DFC-287D-5DDB1D48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1014D-543B-D726-8C83-16CF43900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A3347-0CCB-7499-EBFE-0CD3F4BEA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1E7C0-D01F-B448-9E6F-838A3770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90DC-956A-25B0-33B5-5301EE65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99FA6-1356-95C6-C5EA-CD8B2EBD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2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23EE2-29E1-2C70-ADAA-65FC98B0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3F191-AAB7-9F1E-1945-13663241E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BCC9A-1A13-0920-C077-B82A7F360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0490C-AF56-46C4-A8A3-ED3A933F40B1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B824-6953-5438-044C-CE13A30E9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268EA-43BD-CE0F-D895-059197EDF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329882-7052-45B6-AB73-F4E6E0BA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4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Rise of Positionless Basketball: What It Means for the Future of the  Sport">
            <a:extLst>
              <a:ext uri="{FF2B5EF4-FFF2-40B4-BE49-F238E27FC236}">
                <a16:creationId xmlns:a16="http://schemas.microsoft.com/office/drawing/2014/main" id="{EBE8B8FF-09F4-748A-6C37-6B5DD045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-1" b="-1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F9EDD-91BE-9942-1C96-0CB84DD82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Modelling the NBA position(less)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73B8-2243-7593-2C45-D0342913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98F95-30B9-DB7E-DAB8-1E748187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Modelled player position at 80%</a:t>
            </a:r>
          </a:p>
          <a:p>
            <a:r>
              <a:rPr lang="en-GB" dirty="0"/>
              <a:t>Model able to identify positionless players</a:t>
            </a:r>
          </a:p>
          <a:p>
            <a:r>
              <a:rPr lang="en-GB" dirty="0"/>
              <a:t>Further able to identify unknown positionless players</a:t>
            </a:r>
          </a:p>
          <a:p>
            <a:r>
              <a:rPr lang="en-GB" dirty="0"/>
              <a:t>Great information for: Scouts, negotiations, fantasy basketball, sports betting</a:t>
            </a:r>
          </a:p>
        </p:txBody>
      </p:sp>
    </p:spTree>
    <p:extLst>
      <p:ext uri="{BB962C8B-B14F-4D97-AF65-F5344CB8AC3E}">
        <p14:creationId xmlns:p14="http://schemas.microsoft.com/office/powerpoint/2010/main" val="162214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90AF-9515-4A50-7335-F299023E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Victory is built on the shoulders of defeat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5A03F-D47C-E931-1BE0-96949B4F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18156" r="8969" b="60425"/>
          <a:stretch>
            <a:fillRect/>
          </a:stretch>
        </p:blipFill>
        <p:spPr>
          <a:xfrm>
            <a:off x="838199" y="1690688"/>
            <a:ext cx="10446267" cy="45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8784-9E07-3666-753F-58CAF03D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Positionless Basketball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1E0B6-73B8-41FC-BC04-E2ED2F14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07" t="7802" r="38227" b="37872"/>
          <a:stretch>
            <a:fillRect/>
          </a:stretch>
        </p:blipFill>
        <p:spPr>
          <a:xfrm>
            <a:off x="4212705" y="1800631"/>
            <a:ext cx="3745149" cy="3725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C01B1-3B73-BFE8-2CB9-49928210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43" t="22979" r="18095" b="11740"/>
          <a:stretch>
            <a:fillRect/>
          </a:stretch>
        </p:blipFill>
        <p:spPr>
          <a:xfrm>
            <a:off x="5896285" y="1518148"/>
            <a:ext cx="5457515" cy="3342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F04559-4CE0-C786-252F-01BC82C3BA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15" t="7659" r="18567"/>
          <a:stretch>
            <a:fillRect/>
          </a:stretch>
        </p:blipFill>
        <p:spPr>
          <a:xfrm>
            <a:off x="7103046" y="2843711"/>
            <a:ext cx="4306531" cy="3636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33269-3CB4-E663-D7A0-B1645773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763" t="8927" r="28481" b="11072"/>
          <a:stretch>
            <a:fillRect/>
          </a:stretch>
        </p:blipFill>
        <p:spPr>
          <a:xfrm>
            <a:off x="943143" y="1633216"/>
            <a:ext cx="3164619" cy="3471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58DC0F-1D0F-D0F1-4411-B05810CA78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618" r="610" b="6382"/>
          <a:stretch>
            <a:fillRect/>
          </a:stretch>
        </p:blipFill>
        <p:spPr>
          <a:xfrm>
            <a:off x="395642" y="2843711"/>
            <a:ext cx="6622915" cy="31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D005-1DCE-83E2-A8EF-C4905BEE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Project goals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5F5ED33-5FA9-A682-4980-33AFA65FC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204718"/>
              </p:ext>
            </p:extLst>
          </p:nvPr>
        </p:nvGraphicFramePr>
        <p:xfrm>
          <a:off x="947668" y="719666"/>
          <a:ext cx="8922256" cy="594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7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A461-8A50-D528-45AD-1EEABE8B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Data Collection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92E139-F0EA-F455-7EBB-CF8D7D775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576509"/>
              </p:ext>
            </p:extLst>
          </p:nvPr>
        </p:nvGraphicFramePr>
        <p:xfrm>
          <a:off x="1734207" y="2221350"/>
          <a:ext cx="8837885" cy="589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Basketball Reference Blog | Basketball-Reference.com">
            <a:extLst>
              <a:ext uri="{FF2B5EF4-FFF2-40B4-BE49-F238E27FC236}">
                <a16:creationId xmlns:a16="http://schemas.microsoft.com/office/drawing/2014/main" id="{070DF5A6-1DFC-8ABC-2E72-A19934CB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90688"/>
            <a:ext cx="5200650" cy="7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and red logo&#10;&#10;AI-generated content may be incorrect.">
            <a:extLst>
              <a:ext uri="{FF2B5EF4-FFF2-40B4-BE49-F238E27FC236}">
                <a16:creationId xmlns:a16="http://schemas.microsoft.com/office/drawing/2014/main" id="{74D2126B-BED3-D320-9837-C4161C0DF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01" y="-314092"/>
            <a:ext cx="4681181" cy="4681181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C587055C-05B4-CD7D-C8F8-FD8881B546C4}"/>
              </a:ext>
            </a:extLst>
          </p:cNvPr>
          <p:cNvSpPr/>
          <p:nvPr/>
        </p:nvSpPr>
        <p:spPr>
          <a:xfrm rot="19712283">
            <a:off x="3554234" y="2586839"/>
            <a:ext cx="795130" cy="1391478"/>
          </a:xfrm>
          <a:prstGeom prst="downArrow">
            <a:avLst>
              <a:gd name="adj1" fmla="val 50000"/>
              <a:gd name="adj2" fmla="val 33000"/>
            </a:avLst>
          </a:prstGeom>
          <a:solidFill>
            <a:srgbClr val="F794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F0DB765-3C23-4478-B71A-27C9E9EC929F}"/>
              </a:ext>
            </a:extLst>
          </p:cNvPr>
          <p:cNvSpPr/>
          <p:nvPr/>
        </p:nvSpPr>
        <p:spPr>
          <a:xfrm rot="1777293">
            <a:off x="7903268" y="2587195"/>
            <a:ext cx="795130" cy="1391478"/>
          </a:xfrm>
          <a:prstGeom prst="downArrow">
            <a:avLst>
              <a:gd name="adj1" fmla="val 50000"/>
              <a:gd name="adj2" fmla="val 33000"/>
            </a:avLst>
          </a:prstGeom>
          <a:solidFill>
            <a:srgbClr val="0060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878536-B4B3-9D11-271C-DCAF2253B794}"/>
              </a:ext>
            </a:extLst>
          </p:cNvPr>
          <p:cNvSpPr/>
          <p:nvPr/>
        </p:nvSpPr>
        <p:spPr>
          <a:xfrm>
            <a:off x="3007291" y="2984574"/>
            <a:ext cx="1767752" cy="500391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Website scraped for player positions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ECB338-B5A8-E83C-B846-A78BEA3B837B}"/>
              </a:ext>
            </a:extLst>
          </p:cNvPr>
          <p:cNvSpPr/>
          <p:nvPr/>
        </p:nvSpPr>
        <p:spPr>
          <a:xfrm>
            <a:off x="7416957" y="2909456"/>
            <a:ext cx="1767752" cy="500391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Api used for underlying stats</a:t>
            </a:r>
          </a:p>
        </p:txBody>
      </p:sp>
    </p:spTree>
    <p:extLst>
      <p:ext uri="{BB962C8B-B14F-4D97-AF65-F5344CB8AC3E}">
        <p14:creationId xmlns:p14="http://schemas.microsoft.com/office/powerpoint/2010/main" val="406047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D28D-4668-8FCD-5A46-4E112C45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Looking at the data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B95C484-484C-B960-40A1-01DF8D354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69982"/>
              </p:ext>
            </p:extLst>
          </p:nvPr>
        </p:nvGraphicFramePr>
        <p:xfrm>
          <a:off x="475365" y="1482976"/>
          <a:ext cx="6985001" cy="513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9D400B1-D057-B33D-3D72-2E3AAF36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61783"/>
              </p:ext>
            </p:extLst>
          </p:nvPr>
        </p:nvGraphicFramePr>
        <p:xfrm>
          <a:off x="5942251" y="1482976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90214E-7AE0-3D94-3FEC-8DA6DC5DDF0B}"/>
              </a:ext>
            </a:extLst>
          </p:cNvPr>
          <p:cNvSpPr txBox="1"/>
          <p:nvPr/>
        </p:nvSpPr>
        <p:spPr>
          <a:xfrm>
            <a:off x="8674662" y="2776170"/>
            <a:ext cx="84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707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22F94-7294-D955-294B-346BEA3F8CE1}"/>
              </a:ext>
            </a:extLst>
          </p:cNvPr>
          <p:cNvSpPr txBox="1"/>
          <p:nvPr/>
        </p:nvSpPr>
        <p:spPr>
          <a:xfrm>
            <a:off x="10367746" y="3586441"/>
            <a:ext cx="84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1713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6DEC3-60BD-1AC3-5A19-0A02EA7751FD}"/>
              </a:ext>
            </a:extLst>
          </p:cNvPr>
          <p:cNvSpPr txBox="1"/>
          <p:nvPr/>
        </p:nvSpPr>
        <p:spPr>
          <a:xfrm>
            <a:off x="8466133" y="4588285"/>
            <a:ext cx="84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1567</a:t>
            </a:r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8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B172-7C05-94D3-2C63-28DBE157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Modelling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94BC7F-B35D-FA40-4ECF-0B971D28949C}"/>
              </a:ext>
            </a:extLst>
          </p:cNvPr>
          <p:cNvGrpSpPr/>
          <p:nvPr/>
        </p:nvGrpSpPr>
        <p:grpSpPr>
          <a:xfrm>
            <a:off x="5463789" y="3787815"/>
            <a:ext cx="3022903" cy="678449"/>
            <a:chOff x="-1711834" y="76591"/>
            <a:chExt cx="4658369" cy="678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23083B-AF7A-1977-0494-DD3795A80D86}"/>
                </a:ext>
              </a:extLst>
            </p:cNvPr>
            <p:cNvSpPr/>
            <p:nvPr/>
          </p:nvSpPr>
          <p:spPr>
            <a:xfrm>
              <a:off x="0" y="108398"/>
              <a:ext cx="2946535" cy="6466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F459A-64FA-05E6-5E7E-27F5AE13835F}"/>
                </a:ext>
              </a:extLst>
            </p:cNvPr>
            <p:cNvSpPr txBox="1"/>
            <p:nvPr/>
          </p:nvSpPr>
          <p:spPr>
            <a:xfrm>
              <a:off x="-1711834" y="76591"/>
              <a:ext cx="2946536" cy="6466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dirty="0"/>
                <a:t>Predictions</a:t>
              </a:r>
            </a:p>
          </p:txBody>
        </p:sp>
      </p:grp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FAEFBC0-5BFD-BC5A-6BB0-544EBAFE9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468951"/>
              </p:ext>
            </p:extLst>
          </p:nvPr>
        </p:nvGraphicFramePr>
        <p:xfrm>
          <a:off x="-120456" y="2016654"/>
          <a:ext cx="5994107" cy="436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A60A3FB-FFA3-F5DF-6B08-E86C23540428}"/>
              </a:ext>
            </a:extLst>
          </p:cNvPr>
          <p:cNvGrpSpPr/>
          <p:nvPr/>
        </p:nvGrpSpPr>
        <p:grpSpPr>
          <a:xfrm>
            <a:off x="5011731" y="4051471"/>
            <a:ext cx="255018" cy="298323"/>
            <a:chOff x="2215938" y="2034817"/>
            <a:chExt cx="255018" cy="298323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6E5F60F-D8AB-20A1-C5F8-636AF40C233C}"/>
                </a:ext>
              </a:extLst>
            </p:cNvPr>
            <p:cNvSpPr/>
            <p:nvPr/>
          </p:nvSpPr>
          <p:spPr>
            <a:xfrm>
              <a:off x="2215938" y="2034817"/>
              <a:ext cx="255018" cy="29832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CC69DFE9-EC9A-D1A8-9A6C-B7025C53AC73}"/>
                </a:ext>
              </a:extLst>
            </p:cNvPr>
            <p:cNvSpPr txBox="1"/>
            <p:nvPr/>
          </p:nvSpPr>
          <p:spPr>
            <a:xfrm>
              <a:off x="2215938" y="2094482"/>
              <a:ext cx="178513" cy="1789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900" kern="12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8C481F-7621-2D5B-C5EB-570DA57C6BBA}"/>
              </a:ext>
            </a:extLst>
          </p:cNvPr>
          <p:cNvSpPr txBox="1"/>
          <p:nvPr/>
        </p:nvSpPr>
        <p:spPr>
          <a:xfrm>
            <a:off x="2557082" y="2063502"/>
            <a:ext cx="304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Trained on data from 2015-2023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FC47E-B5A7-8845-20CF-116DD5C36397}"/>
              </a:ext>
            </a:extLst>
          </p:cNvPr>
          <p:cNvSpPr txBox="1"/>
          <p:nvPr/>
        </p:nvSpPr>
        <p:spPr>
          <a:xfrm>
            <a:off x="2557082" y="5691432"/>
            <a:ext cx="304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Tested on data from 2024-2025 season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18182-3C99-59AE-FA81-E9B8B5193DFF}"/>
              </a:ext>
            </a:extLst>
          </p:cNvPr>
          <p:cNvSpPr txBox="1"/>
          <p:nvPr/>
        </p:nvSpPr>
        <p:spPr>
          <a:xfrm>
            <a:off x="7630789" y="2014402"/>
            <a:ext cx="3658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/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Reduces model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Meta-learner can learn optimal blending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Flexible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AE722-F089-D220-3F33-5BA121244245}"/>
              </a:ext>
            </a:extLst>
          </p:cNvPr>
          <p:cNvSpPr txBox="1"/>
          <p:nvPr/>
        </p:nvSpPr>
        <p:spPr>
          <a:xfrm>
            <a:off x="7630789" y="4466264"/>
            <a:ext cx="3658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/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Computationally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Harder to interpret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Pipeline complexity 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9104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73BD0EB-0C9E-5D66-C8FE-AB6A6BD0ADCA}"/>
              </a:ext>
            </a:extLst>
          </p:cNvPr>
          <p:cNvSpPr txBox="1"/>
          <p:nvPr/>
        </p:nvSpPr>
        <p:spPr>
          <a:xfrm>
            <a:off x="4861118" y="2849017"/>
            <a:ext cx="10345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True Guard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2A958-8793-2D83-504E-17CB9B20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Output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D970B-F60F-78A4-8171-33B62F7ACC42}"/>
              </a:ext>
            </a:extLst>
          </p:cNvPr>
          <p:cNvGrpSpPr/>
          <p:nvPr/>
        </p:nvGrpSpPr>
        <p:grpSpPr>
          <a:xfrm>
            <a:off x="5504528" y="1690688"/>
            <a:ext cx="4159765" cy="4686520"/>
            <a:chOff x="874050" y="398187"/>
            <a:chExt cx="5799558" cy="6490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FC7880-CCC1-C487-ACA1-CBB43AEACFB3}"/>
                </a:ext>
              </a:extLst>
            </p:cNvPr>
            <p:cNvSpPr txBox="1"/>
            <p:nvPr/>
          </p:nvSpPr>
          <p:spPr>
            <a:xfrm>
              <a:off x="2089660" y="6376799"/>
              <a:ext cx="1442376" cy="5114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" dirty="0"/>
                <a:t>Predicted Guard</a:t>
              </a:r>
              <a:endParaRPr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250F6F-B357-6A35-F934-8FD9FE43A831}"/>
                </a:ext>
              </a:extLst>
            </p:cNvPr>
            <p:cNvSpPr txBox="1"/>
            <p:nvPr/>
          </p:nvSpPr>
          <p:spPr>
            <a:xfrm>
              <a:off x="3673135" y="6376799"/>
              <a:ext cx="1442374" cy="2557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Predicted Big</a:t>
              </a:r>
              <a:endParaRPr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863B24-4507-AB49-ED30-FBD359EDBA7C}"/>
                </a:ext>
              </a:extLst>
            </p:cNvPr>
            <p:cNvSpPr txBox="1"/>
            <p:nvPr/>
          </p:nvSpPr>
          <p:spPr>
            <a:xfrm>
              <a:off x="5231225" y="6376799"/>
              <a:ext cx="1442376" cy="2557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" dirty="0"/>
                <a:t>Predicted Wing</a:t>
              </a:r>
              <a:endParaRPr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4CC0E7-B7D2-F019-A8AC-7B8EEB7D36D2}"/>
                </a:ext>
              </a:extLst>
            </p:cNvPr>
            <p:cNvSpPr/>
            <p:nvPr/>
          </p:nvSpPr>
          <p:spPr>
            <a:xfrm>
              <a:off x="874050" y="398187"/>
              <a:ext cx="1462803" cy="1303076"/>
            </a:xfrm>
            <a:prstGeom prst="rect">
              <a:avLst/>
            </a:prstGeom>
            <a:solidFill>
              <a:srgbClr val="FFE3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141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3B4FD836-3E53-1F1B-0E05-7560106F7AE6}"/>
                </a:ext>
              </a:extLst>
            </p:cNvPr>
            <p:cNvSpPr/>
            <p:nvPr/>
          </p:nvSpPr>
          <p:spPr>
            <a:xfrm rot="5400000">
              <a:off x="1662416" y="1083472"/>
              <a:ext cx="2550367" cy="1201494"/>
            </a:xfrm>
            <a:prstGeom prst="parallelogram">
              <a:avLst>
                <a:gd name="adj" fmla="val 99901"/>
              </a:avLst>
            </a:prstGeom>
            <a:solidFill>
              <a:srgbClr val="F0D8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CC82C95C-A22C-E6B5-C897-617B14749AD9}"/>
                </a:ext>
              </a:extLst>
            </p:cNvPr>
            <p:cNvSpPr/>
            <p:nvPr/>
          </p:nvSpPr>
          <p:spPr>
            <a:xfrm flipH="1">
              <a:off x="874052" y="1701268"/>
              <a:ext cx="2585424" cy="1098640"/>
            </a:xfrm>
            <a:prstGeom prst="parallelogram">
              <a:avLst>
                <a:gd name="adj" fmla="val 100150"/>
              </a:avLst>
            </a:prstGeom>
            <a:solidFill>
              <a:srgbClr val="DCC4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3D0784BA-58A2-CB7D-D8A9-A29A9691B75C}"/>
                </a:ext>
              </a:extLst>
            </p:cNvPr>
            <p:cNvSpPr/>
            <p:nvPr/>
          </p:nvSpPr>
          <p:spPr>
            <a:xfrm rot="5400000">
              <a:off x="2518801" y="3425592"/>
              <a:ext cx="1804239" cy="257676"/>
            </a:xfrm>
            <a:prstGeom prst="parallelogram">
              <a:avLst>
                <a:gd name="adj" fmla="val 99901"/>
              </a:avLst>
            </a:prstGeom>
            <a:solidFill>
              <a:srgbClr val="009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C9E4A8C-C4FC-2980-4AC5-64DFA03DC43B}"/>
                </a:ext>
              </a:extLst>
            </p:cNvPr>
            <p:cNvSpPr/>
            <p:nvPr/>
          </p:nvSpPr>
          <p:spPr>
            <a:xfrm flipH="1">
              <a:off x="1842793" y="4169158"/>
              <a:ext cx="1706963" cy="200361"/>
            </a:xfrm>
            <a:prstGeom prst="parallelogram">
              <a:avLst>
                <a:gd name="adj" fmla="val 100150"/>
              </a:avLst>
            </a:prstGeom>
            <a:solidFill>
              <a:srgbClr val="0087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40A4E9DE-A8CE-F3FA-983D-01F689C4AE43}"/>
                </a:ext>
              </a:extLst>
            </p:cNvPr>
            <p:cNvSpPr/>
            <p:nvPr/>
          </p:nvSpPr>
          <p:spPr>
            <a:xfrm rot="5400000">
              <a:off x="2537741" y="4915973"/>
              <a:ext cx="1722349" cy="301690"/>
            </a:xfrm>
            <a:prstGeom prst="parallelogram">
              <a:avLst>
                <a:gd name="adj" fmla="val 91399"/>
              </a:avLst>
            </a:prstGeom>
            <a:solidFill>
              <a:srgbClr val="009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D78EC312-A14B-9342-8EF0-23862D793515}"/>
                </a:ext>
              </a:extLst>
            </p:cNvPr>
            <p:cNvSpPr/>
            <p:nvPr/>
          </p:nvSpPr>
          <p:spPr>
            <a:xfrm flipH="1">
              <a:off x="1809490" y="5645644"/>
              <a:ext cx="1740268" cy="282346"/>
            </a:xfrm>
            <a:prstGeom prst="parallelogram">
              <a:avLst>
                <a:gd name="adj" fmla="val 105253"/>
              </a:avLst>
            </a:prstGeom>
            <a:solidFill>
              <a:srgbClr val="0087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528A60-D35D-3537-3904-455747D2DEDA}"/>
                </a:ext>
              </a:extLst>
            </p:cNvPr>
            <p:cNvSpPr/>
            <p:nvPr/>
          </p:nvSpPr>
          <p:spPr>
            <a:xfrm>
              <a:off x="3386163" y="1194070"/>
              <a:ext cx="1442376" cy="1440002"/>
            </a:xfrm>
            <a:prstGeom prst="rect">
              <a:avLst/>
            </a:prstGeom>
            <a:solidFill>
              <a:srgbClr val="FF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6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2AE9012A-CB4C-F7F0-8DFA-393D2448DA4B}"/>
                </a:ext>
              </a:extLst>
            </p:cNvPr>
            <p:cNvSpPr/>
            <p:nvPr/>
          </p:nvSpPr>
          <p:spPr>
            <a:xfrm rot="5400000">
              <a:off x="4162697" y="1847092"/>
              <a:ext cx="1603931" cy="301698"/>
            </a:xfrm>
            <a:prstGeom prst="parallelogram">
              <a:avLst>
                <a:gd name="adj" fmla="val 99901"/>
              </a:avLst>
            </a:prstGeom>
            <a:solidFill>
              <a:srgbClr val="E7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69F330-7414-9E9D-695D-C646E9DB96D0}"/>
                </a:ext>
              </a:extLst>
            </p:cNvPr>
            <p:cNvSpPr/>
            <p:nvPr/>
          </p:nvSpPr>
          <p:spPr>
            <a:xfrm>
              <a:off x="1849708" y="2729153"/>
              <a:ext cx="1442376" cy="144000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9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B3DBA411-6434-9BAD-84B4-4343F58EDED3}"/>
                </a:ext>
              </a:extLst>
            </p:cNvPr>
            <p:cNvSpPr/>
            <p:nvPr/>
          </p:nvSpPr>
          <p:spPr>
            <a:xfrm flipH="1">
              <a:off x="3386161" y="2379144"/>
              <a:ext cx="1859985" cy="420762"/>
            </a:xfrm>
            <a:prstGeom prst="parallelogram">
              <a:avLst>
                <a:gd name="adj" fmla="val 100150"/>
              </a:avLst>
            </a:prstGeom>
            <a:solidFill>
              <a:srgbClr val="D62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25A8EE-B228-647F-159F-49A0BB85F5B7}"/>
                </a:ext>
              </a:extLst>
            </p:cNvPr>
            <p:cNvSpPr/>
            <p:nvPr/>
          </p:nvSpPr>
          <p:spPr>
            <a:xfrm>
              <a:off x="2350193" y="1746641"/>
              <a:ext cx="1442376" cy="1322831"/>
            </a:xfrm>
            <a:prstGeom prst="rect">
              <a:avLst/>
            </a:prstGeom>
            <a:solidFill>
              <a:srgbClr val="FFE3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172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77BAB5A9-C460-E90F-BFC2-69D0B2DB4B91}"/>
                </a:ext>
              </a:extLst>
            </p:cNvPr>
            <p:cNvSpPr/>
            <p:nvPr/>
          </p:nvSpPr>
          <p:spPr>
            <a:xfrm rot="5400000">
              <a:off x="3132630" y="2386641"/>
              <a:ext cx="2622883" cy="1342884"/>
            </a:xfrm>
            <a:prstGeom prst="parallelogram">
              <a:avLst>
                <a:gd name="adj" fmla="val 99901"/>
              </a:avLst>
            </a:prstGeom>
            <a:solidFill>
              <a:srgbClr val="F0D8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040789E4-D36F-BFA6-1812-CEE239688A4E}"/>
                </a:ext>
              </a:extLst>
            </p:cNvPr>
            <p:cNvSpPr/>
            <p:nvPr/>
          </p:nvSpPr>
          <p:spPr>
            <a:xfrm flipH="1">
              <a:off x="2370468" y="3070522"/>
              <a:ext cx="2745041" cy="1299000"/>
            </a:xfrm>
            <a:prstGeom prst="parallelogram">
              <a:avLst>
                <a:gd name="adj" fmla="val 100150"/>
              </a:avLst>
            </a:prstGeom>
            <a:solidFill>
              <a:srgbClr val="DCC4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168FA180-79EE-434A-96B4-0CCE1C9F7200}"/>
                </a:ext>
              </a:extLst>
            </p:cNvPr>
            <p:cNvSpPr/>
            <p:nvPr/>
          </p:nvSpPr>
          <p:spPr>
            <a:xfrm rot="5400000">
              <a:off x="4085252" y="4897736"/>
              <a:ext cx="1758828" cy="301692"/>
            </a:xfrm>
            <a:prstGeom prst="parallelogram">
              <a:avLst>
                <a:gd name="adj" fmla="val 96645"/>
              </a:avLst>
            </a:prstGeom>
            <a:solidFill>
              <a:srgbClr val="009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ADF28922-38B6-B5AA-4B7A-4FF55CA9CC59}"/>
                </a:ext>
              </a:extLst>
            </p:cNvPr>
            <p:cNvSpPr/>
            <p:nvPr/>
          </p:nvSpPr>
          <p:spPr>
            <a:xfrm rot="5400000">
              <a:off x="5664697" y="1790998"/>
              <a:ext cx="1735194" cy="282628"/>
            </a:xfrm>
            <a:prstGeom prst="parallelogram">
              <a:avLst>
                <a:gd name="adj" fmla="val 99901"/>
              </a:avLst>
            </a:prstGeom>
            <a:solidFill>
              <a:srgbClr val="E7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BFE3E9E-70E5-C570-D23A-23C7F38278EF}"/>
                </a:ext>
              </a:extLst>
            </p:cNvPr>
            <p:cNvSpPr/>
            <p:nvPr/>
          </p:nvSpPr>
          <p:spPr>
            <a:xfrm flipH="1">
              <a:off x="4948603" y="2504714"/>
              <a:ext cx="1724998" cy="295192"/>
            </a:xfrm>
            <a:prstGeom prst="parallelogram">
              <a:avLst>
                <a:gd name="adj" fmla="val 94772"/>
              </a:avLst>
            </a:prstGeom>
            <a:solidFill>
              <a:srgbClr val="D62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E0B618-BEAF-33B7-58EA-082B377582BB}"/>
                </a:ext>
              </a:extLst>
            </p:cNvPr>
            <p:cNvSpPr/>
            <p:nvPr/>
          </p:nvSpPr>
          <p:spPr>
            <a:xfrm>
              <a:off x="4948596" y="2631628"/>
              <a:ext cx="1442376" cy="1440002"/>
            </a:xfrm>
            <a:prstGeom prst="rect">
              <a:avLst/>
            </a:prstGeom>
            <a:solidFill>
              <a:srgbClr val="FF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16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E8EF4DC9-B513-A1E9-0F68-C50DE2E80113}"/>
                </a:ext>
              </a:extLst>
            </p:cNvPr>
            <p:cNvSpPr/>
            <p:nvPr/>
          </p:nvSpPr>
          <p:spPr>
            <a:xfrm rot="5400000">
              <a:off x="5673687" y="3369602"/>
              <a:ext cx="1717211" cy="282628"/>
            </a:xfrm>
            <a:prstGeom prst="parallelogram">
              <a:avLst>
                <a:gd name="adj" fmla="val 99901"/>
              </a:avLst>
            </a:prstGeom>
            <a:solidFill>
              <a:srgbClr val="E7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BE0B51DA-1CC4-366F-49C9-7F04446D00D9}"/>
                </a:ext>
              </a:extLst>
            </p:cNvPr>
            <p:cNvSpPr/>
            <p:nvPr/>
          </p:nvSpPr>
          <p:spPr>
            <a:xfrm flipH="1">
              <a:off x="4948595" y="4071629"/>
              <a:ext cx="1725010" cy="297891"/>
            </a:xfrm>
            <a:prstGeom prst="parallelogram">
              <a:avLst>
                <a:gd name="adj" fmla="val 100150"/>
              </a:avLst>
            </a:prstGeom>
            <a:solidFill>
              <a:srgbClr val="D62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5340154D-F0A6-13AE-733F-8DD48950A271}"/>
                </a:ext>
              </a:extLst>
            </p:cNvPr>
            <p:cNvSpPr/>
            <p:nvPr/>
          </p:nvSpPr>
          <p:spPr>
            <a:xfrm rot="5400000">
              <a:off x="5647934" y="4895916"/>
              <a:ext cx="1735193" cy="316151"/>
            </a:xfrm>
            <a:prstGeom prst="parallelogram">
              <a:avLst>
                <a:gd name="adj" fmla="val 99901"/>
              </a:avLst>
            </a:prstGeom>
            <a:solidFill>
              <a:srgbClr val="F0D8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2AE2E59D-5951-93EE-71E1-27366D0DE71F}"/>
                </a:ext>
              </a:extLst>
            </p:cNvPr>
            <p:cNvSpPr/>
            <p:nvPr/>
          </p:nvSpPr>
          <p:spPr>
            <a:xfrm flipH="1">
              <a:off x="4915081" y="5592712"/>
              <a:ext cx="1758523" cy="335278"/>
            </a:xfrm>
            <a:prstGeom prst="parallelogram">
              <a:avLst>
                <a:gd name="adj" fmla="val 100150"/>
              </a:avLst>
            </a:prstGeom>
            <a:solidFill>
              <a:srgbClr val="DCC4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F78A53-520D-A606-A833-7F24F7966D5D}"/>
                </a:ext>
              </a:extLst>
            </p:cNvPr>
            <p:cNvSpPr/>
            <p:nvPr/>
          </p:nvSpPr>
          <p:spPr>
            <a:xfrm>
              <a:off x="1809492" y="4205643"/>
              <a:ext cx="1442376" cy="14400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19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1376A5F-E0FF-D29E-FC01-46BCA32F757A}"/>
                </a:ext>
              </a:extLst>
            </p:cNvPr>
            <p:cNvSpPr/>
            <p:nvPr/>
          </p:nvSpPr>
          <p:spPr>
            <a:xfrm flipH="1">
              <a:off x="3375242" y="5592721"/>
              <a:ext cx="1740267" cy="335268"/>
            </a:xfrm>
            <a:prstGeom prst="parallelogram">
              <a:avLst>
                <a:gd name="adj" fmla="val 103545"/>
              </a:avLst>
            </a:prstGeom>
            <a:solidFill>
              <a:srgbClr val="0087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8EADCE-1B4F-67D7-C651-AAD2AE270A9A}"/>
                </a:ext>
              </a:extLst>
            </p:cNvPr>
            <p:cNvSpPr/>
            <p:nvPr/>
          </p:nvSpPr>
          <p:spPr>
            <a:xfrm>
              <a:off x="3400886" y="4169164"/>
              <a:ext cx="1412930" cy="144000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25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CEC305-675D-BDCB-DFFA-66127AD65A32}"/>
                </a:ext>
              </a:extLst>
            </p:cNvPr>
            <p:cNvSpPr/>
            <p:nvPr/>
          </p:nvSpPr>
          <p:spPr>
            <a:xfrm>
              <a:off x="4948604" y="1064713"/>
              <a:ext cx="1442376" cy="1440002"/>
            </a:xfrm>
            <a:prstGeom prst="rect">
              <a:avLst/>
            </a:prstGeom>
            <a:solidFill>
              <a:srgbClr val="FF3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16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61D855-6AF2-4D0F-DCDE-CEC158489E4D}"/>
                </a:ext>
              </a:extLst>
            </p:cNvPr>
            <p:cNvSpPr/>
            <p:nvPr/>
          </p:nvSpPr>
          <p:spPr>
            <a:xfrm>
              <a:off x="4915081" y="4152718"/>
              <a:ext cx="1442376" cy="1440002"/>
            </a:xfrm>
            <a:prstGeom prst="rect">
              <a:avLst/>
            </a:prstGeom>
            <a:solidFill>
              <a:srgbClr val="FFE3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27</a:t>
              </a:r>
              <a:endParaRPr sz="2400" dirty="0">
                <a:solidFill>
                  <a:schemeClr val="tx1"/>
                </a:solidFill>
                <a:latin typeface="Georgia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4D5E27B-FF86-3C90-1360-C68514FBDB55}"/>
              </a:ext>
            </a:extLst>
          </p:cNvPr>
          <p:cNvSpPr txBox="1"/>
          <p:nvPr/>
        </p:nvSpPr>
        <p:spPr>
          <a:xfrm>
            <a:off x="4772213" y="3877496"/>
            <a:ext cx="10345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True Big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8E1FED-D356-9CE5-90E8-FF4C72727831}"/>
              </a:ext>
            </a:extLst>
          </p:cNvPr>
          <p:cNvSpPr txBox="1"/>
          <p:nvPr/>
        </p:nvSpPr>
        <p:spPr>
          <a:xfrm>
            <a:off x="4861118" y="4921772"/>
            <a:ext cx="10345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True Wing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00C73E-3ACA-05D8-B139-06831DCB2C40}"/>
              </a:ext>
            </a:extLst>
          </p:cNvPr>
          <p:cNvSpPr txBox="1"/>
          <p:nvPr/>
        </p:nvSpPr>
        <p:spPr>
          <a:xfrm>
            <a:off x="576933" y="3154221"/>
            <a:ext cx="4540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Accuracy: </a:t>
            </a:r>
          </a:p>
          <a:p>
            <a:pPr algn="ctr"/>
            <a:r>
              <a:rPr lang="en-GB" sz="4000" dirty="0"/>
              <a:t>0.7888631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6903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315D-958E-7AA1-CFCA-6B83D146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Positionless Players (2024-25)</a:t>
            </a:r>
          </a:p>
        </p:txBody>
      </p:sp>
      <p:graphicFrame>
        <p:nvGraphicFramePr>
          <p:cNvPr id="4" name="Table 26">
            <a:extLst>
              <a:ext uri="{FF2B5EF4-FFF2-40B4-BE49-F238E27FC236}">
                <a16:creationId xmlns:a16="http://schemas.microsoft.com/office/drawing/2014/main" id="{C3CD9363-C665-EACE-AA37-31477D5C0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85200"/>
              </p:ext>
            </p:extLst>
          </p:nvPr>
        </p:nvGraphicFramePr>
        <p:xfrm>
          <a:off x="838200" y="1598211"/>
          <a:ext cx="3684480" cy="488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78">
                  <a:extLst>
                    <a:ext uri="{9D8B030D-6E8A-4147-A177-3AD203B41FA5}">
                      <a16:colId xmlns:a16="http://schemas.microsoft.com/office/drawing/2014/main" val="3270118377"/>
                    </a:ext>
                  </a:extLst>
                </a:gridCol>
                <a:gridCol w="1212401">
                  <a:extLst>
                    <a:ext uri="{9D8B030D-6E8A-4147-A177-3AD203B41FA5}">
                      <a16:colId xmlns:a16="http://schemas.microsoft.com/office/drawing/2014/main" val="2716720734"/>
                    </a:ext>
                  </a:extLst>
                </a:gridCol>
                <a:gridCol w="1212401">
                  <a:extLst>
                    <a:ext uri="{9D8B030D-6E8A-4147-A177-3AD203B41FA5}">
                      <a16:colId xmlns:a16="http://schemas.microsoft.com/office/drawing/2014/main" val="741757785"/>
                    </a:ext>
                  </a:extLst>
                </a:gridCol>
              </a:tblGrid>
              <a:tr h="400596">
                <a:tc>
                  <a:txBody>
                    <a:bodyPr/>
                    <a:lstStyle/>
                    <a:p>
                      <a:pPr algn="ctr"/>
                      <a:endParaRPr lang="en-US" sz="140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Pred</a:t>
                      </a:r>
                    </a:p>
                    <a:p>
                      <a:pPr algn="ctr"/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True</a:t>
                      </a:r>
                    </a:p>
                    <a:p>
                      <a:pPr algn="ctr"/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27223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r>
                        <a:rPr lang="en-GB" sz="1200" dirty="0"/>
                        <a:t>Draymond Green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52497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r>
                        <a:rPr lang="en-GB" sz="1200" dirty="0"/>
                        <a:t>Jaylon Tyson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Big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Guard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0945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r>
                        <a:rPr lang="en-GB" sz="1200" dirty="0"/>
                        <a:t>Jake </a:t>
                      </a:r>
                      <a:r>
                        <a:rPr lang="en-GB" sz="1200" dirty="0" err="1"/>
                        <a:t>LaRavia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Wing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Big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58848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Harrison Barnes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28452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Jayson Tatum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50962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Wendell Moore Jr.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Guard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2710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Jonathan </a:t>
                      </a:r>
                      <a:r>
                        <a:rPr lang="en-GB" sz="1200" dirty="0" err="1"/>
                        <a:t>Kuminga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83136"/>
                  </a:ext>
                </a:extLst>
              </a:tr>
              <a:tr h="351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Max Strus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Guard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54980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Kyle Anderson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13458"/>
                  </a:ext>
                </a:extLst>
              </a:tr>
              <a:tr h="458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Ousmane Dieng</a:t>
                      </a:r>
                      <a:endParaRPr lang="en-US" sz="1200" i="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Big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127549"/>
                  </a:ext>
                </a:extLst>
              </a:tr>
            </a:tbl>
          </a:graphicData>
        </a:graphic>
      </p:graphicFrame>
      <p:graphicFrame>
        <p:nvGraphicFramePr>
          <p:cNvPr id="5" name="Table 26">
            <a:extLst>
              <a:ext uri="{FF2B5EF4-FFF2-40B4-BE49-F238E27FC236}">
                <a16:creationId xmlns:a16="http://schemas.microsoft.com/office/drawing/2014/main" id="{3039336B-334E-3397-1BFC-18B42D01D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37521"/>
              </p:ext>
            </p:extLst>
          </p:nvPr>
        </p:nvGraphicFramePr>
        <p:xfrm>
          <a:off x="4640466" y="1598211"/>
          <a:ext cx="2911068" cy="48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356">
                  <a:extLst>
                    <a:ext uri="{9D8B030D-6E8A-4147-A177-3AD203B41FA5}">
                      <a16:colId xmlns:a16="http://schemas.microsoft.com/office/drawing/2014/main" val="2716720734"/>
                    </a:ext>
                  </a:extLst>
                </a:gridCol>
                <a:gridCol w="970356">
                  <a:extLst>
                    <a:ext uri="{9D8B030D-6E8A-4147-A177-3AD203B41FA5}">
                      <a16:colId xmlns:a16="http://schemas.microsoft.com/office/drawing/2014/main" val="3897690771"/>
                    </a:ext>
                  </a:extLst>
                </a:gridCol>
                <a:gridCol w="970356">
                  <a:extLst>
                    <a:ext uri="{9D8B030D-6E8A-4147-A177-3AD203B41FA5}">
                      <a16:colId xmlns:a16="http://schemas.microsoft.com/office/drawing/2014/main" val="3119433927"/>
                    </a:ext>
                  </a:extLst>
                </a:gridCol>
              </a:tblGrid>
              <a:tr h="403825">
                <a:tc>
                  <a:txBody>
                    <a:bodyPr/>
                    <a:lstStyle/>
                    <a:p>
                      <a:pPr algn="ctr"/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Prob Guard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Prob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Prob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i="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cs typeface="Segoe UI" panose="020B0502040204020203" pitchFamily="34" charset="0"/>
                        </a:rPr>
                        <a:t>Big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27223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0.32594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0.33381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52497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0.32941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0.43420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30945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0.45872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0.29907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58848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0.46233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0.29123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28452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0.21376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0.46253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0.32372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0487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0.24672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0.26779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089191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0.24613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0.49957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7460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0.46386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0.35238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0.18377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1015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0.33058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0.47841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4377"/>
                  </a:ext>
                </a:extLst>
              </a:tr>
              <a:tr h="4471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0.28555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0.51737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0.19708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9139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57F750-8A74-5E0F-BE84-68C15A66C3E2}"/>
              </a:ext>
            </a:extLst>
          </p:cNvPr>
          <p:cNvSpPr txBox="1"/>
          <p:nvPr/>
        </p:nvSpPr>
        <p:spPr>
          <a:xfrm>
            <a:off x="8189844" y="1983073"/>
            <a:ext cx="3281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5 out of 10 (50%)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6A0C7CF-BC32-43EE-BF3E-97231C8900BB}"/>
              </a:ext>
            </a:extLst>
          </p:cNvPr>
          <p:cNvSpPr/>
          <p:nvPr/>
        </p:nvSpPr>
        <p:spPr>
          <a:xfrm>
            <a:off x="9580249" y="2712783"/>
            <a:ext cx="500932" cy="163796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NBA Finals Trophy - A Golden Basketball Trophy with a Ball on Top">
            <a:extLst>
              <a:ext uri="{FF2B5EF4-FFF2-40B4-BE49-F238E27FC236}">
                <a16:creationId xmlns:a16="http://schemas.microsoft.com/office/drawing/2014/main" id="{A64A6582-7701-C4D0-FA54-E5F92D7F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74" y="4558685"/>
            <a:ext cx="69974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4D9078-DD99-1B08-3871-901D1F6EBE20}"/>
              </a:ext>
            </a:extLst>
          </p:cNvPr>
          <p:cNvSpPr txBox="1"/>
          <p:nvPr/>
        </p:nvSpPr>
        <p:spPr>
          <a:xfrm>
            <a:off x="8619240" y="4560809"/>
            <a:ext cx="3281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NBA Champions</a:t>
            </a:r>
          </a:p>
          <a:p>
            <a:pPr algn="ctr"/>
            <a:r>
              <a:rPr lang="en-GB" sz="2400" dirty="0"/>
              <a:t>(~12% of NBA players are champions)</a:t>
            </a:r>
          </a:p>
        </p:txBody>
      </p:sp>
    </p:spTree>
    <p:extLst>
      <p:ext uri="{BB962C8B-B14F-4D97-AF65-F5344CB8AC3E}">
        <p14:creationId xmlns:p14="http://schemas.microsoft.com/office/powerpoint/2010/main" val="21737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543F-2764-F8D6-091A-6C52003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Jaylon Tyson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DD5CB-6A98-FE25-9BD6-90671BBE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81" t="26240" r="23503" b="1419"/>
          <a:stretch>
            <a:fillRect/>
          </a:stretch>
        </p:blipFill>
        <p:spPr>
          <a:xfrm>
            <a:off x="5291629" y="1531768"/>
            <a:ext cx="6241729" cy="484517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CAF305-8984-EABC-7D0E-00F105B1D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63095"/>
              </p:ext>
            </p:extLst>
          </p:nvPr>
        </p:nvGraphicFramePr>
        <p:xfrm>
          <a:off x="785429" y="2256619"/>
          <a:ext cx="4468887" cy="742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629">
                  <a:extLst>
                    <a:ext uri="{9D8B030D-6E8A-4147-A177-3AD203B41FA5}">
                      <a16:colId xmlns:a16="http://schemas.microsoft.com/office/drawing/2014/main" val="3311617913"/>
                    </a:ext>
                  </a:extLst>
                </a:gridCol>
                <a:gridCol w="1489629">
                  <a:extLst>
                    <a:ext uri="{9D8B030D-6E8A-4147-A177-3AD203B41FA5}">
                      <a16:colId xmlns:a16="http://schemas.microsoft.com/office/drawing/2014/main" val="1227403648"/>
                    </a:ext>
                  </a:extLst>
                </a:gridCol>
                <a:gridCol w="1489629">
                  <a:extLst>
                    <a:ext uri="{9D8B030D-6E8A-4147-A177-3AD203B41FA5}">
                      <a16:colId xmlns:a16="http://schemas.microsoft.com/office/drawing/2014/main" val="176908515"/>
                    </a:ext>
                  </a:extLst>
                </a:gridCol>
              </a:tblGrid>
              <a:tr h="3766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Rebounds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Assists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62512"/>
                  </a:ext>
                </a:extLst>
              </a:tr>
              <a:tr h="2703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8674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3EA9FB-2493-7093-3222-2F4EA449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4336"/>
              </p:ext>
            </p:extLst>
          </p:nvPr>
        </p:nvGraphicFramePr>
        <p:xfrm>
          <a:off x="895927" y="5492143"/>
          <a:ext cx="40392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8917">
                  <a:extLst>
                    <a:ext uri="{9D8B030D-6E8A-4147-A177-3AD203B41FA5}">
                      <a16:colId xmlns:a16="http://schemas.microsoft.com/office/drawing/2014/main" val="3651213373"/>
                    </a:ext>
                  </a:extLst>
                </a:gridCol>
                <a:gridCol w="2020346">
                  <a:extLst>
                    <a:ext uri="{9D8B030D-6E8A-4147-A177-3AD203B41FA5}">
                      <a16:colId xmlns:a16="http://schemas.microsoft.com/office/drawing/2014/main" val="1545389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3P FG%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Offensive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4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47.6% (5th)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131.4 (13th)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618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7749BF-6E2B-F378-7342-F9F32B946005}"/>
              </a:ext>
            </a:extLst>
          </p:cNvPr>
          <p:cNvSpPr txBox="1"/>
          <p:nvPr/>
        </p:nvSpPr>
        <p:spPr>
          <a:xfrm>
            <a:off x="838200" y="1887287"/>
            <a:ext cx="368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2024-25 Averages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3F740B3-99E3-6511-7BDF-3C0A1F49D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16923"/>
              </p:ext>
            </p:extLst>
          </p:nvPr>
        </p:nvGraphicFramePr>
        <p:xfrm>
          <a:off x="880328" y="4731830"/>
          <a:ext cx="4468887" cy="742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629">
                  <a:extLst>
                    <a:ext uri="{9D8B030D-6E8A-4147-A177-3AD203B41FA5}">
                      <a16:colId xmlns:a16="http://schemas.microsoft.com/office/drawing/2014/main" val="3311617913"/>
                    </a:ext>
                  </a:extLst>
                </a:gridCol>
                <a:gridCol w="1489629">
                  <a:extLst>
                    <a:ext uri="{9D8B030D-6E8A-4147-A177-3AD203B41FA5}">
                      <a16:colId xmlns:a16="http://schemas.microsoft.com/office/drawing/2014/main" val="1227403648"/>
                    </a:ext>
                  </a:extLst>
                </a:gridCol>
                <a:gridCol w="1489629">
                  <a:extLst>
                    <a:ext uri="{9D8B030D-6E8A-4147-A177-3AD203B41FA5}">
                      <a16:colId xmlns:a16="http://schemas.microsoft.com/office/drawing/2014/main" val="176908515"/>
                    </a:ext>
                  </a:extLst>
                </a:gridCol>
              </a:tblGrid>
              <a:tr h="37665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Rebounds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Assists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62512"/>
                  </a:ext>
                </a:extLst>
              </a:tr>
              <a:tr h="27034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8674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BEA7BF0-C187-08D1-CA0A-D88336B679B0}"/>
              </a:ext>
            </a:extLst>
          </p:cNvPr>
          <p:cNvSpPr txBox="1"/>
          <p:nvPr/>
        </p:nvSpPr>
        <p:spPr>
          <a:xfrm>
            <a:off x="917641" y="4362498"/>
            <a:ext cx="368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2025-26 Averages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338EE5F-4890-E9C4-A7FA-2C705CBB0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73902"/>
              </p:ext>
            </p:extLst>
          </p:nvPr>
        </p:nvGraphicFramePr>
        <p:xfrm>
          <a:off x="725473" y="3285358"/>
          <a:ext cx="4468887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3651213373"/>
                    </a:ext>
                  </a:extLst>
                </a:gridCol>
                <a:gridCol w="2235234">
                  <a:extLst>
                    <a:ext uri="{9D8B030D-6E8A-4147-A177-3AD203B41FA5}">
                      <a16:colId xmlns:a16="http://schemas.microsoft.com/office/drawing/2014/main" val="1545389937"/>
                    </a:ext>
                  </a:extLst>
                </a:gridCol>
              </a:tblGrid>
              <a:tr h="141078">
                <a:tc>
                  <a:txBody>
                    <a:bodyPr/>
                    <a:lstStyle/>
                    <a:p>
                      <a:pPr algn="ctr"/>
                      <a:r>
                        <a:rPr lang="en-GB" b="1" u="sng" dirty="0"/>
                        <a:t>Current 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sng" dirty="0"/>
                        <a:t>League 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4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$3,492,480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$11,910,649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6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332</Words>
  <Application>Microsoft Office PowerPoint</Application>
  <PresentationFormat>Widescreen</PresentationFormat>
  <Paragraphs>165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Aptos Narrow</vt:lpstr>
      <vt:lpstr>Arial</vt:lpstr>
      <vt:lpstr>Georgia</vt:lpstr>
      <vt:lpstr>Segoe UI</vt:lpstr>
      <vt:lpstr>Office Theme</vt:lpstr>
      <vt:lpstr>Modelling the NBA position(less)</vt:lpstr>
      <vt:lpstr>Positionless Basketball</vt:lpstr>
      <vt:lpstr>Project goals</vt:lpstr>
      <vt:lpstr>Data Collection</vt:lpstr>
      <vt:lpstr>Looking at the data</vt:lpstr>
      <vt:lpstr>Modelling</vt:lpstr>
      <vt:lpstr>Output</vt:lpstr>
      <vt:lpstr>Positionless Players (2024-25)</vt:lpstr>
      <vt:lpstr>Jaylon Tyson</vt:lpstr>
      <vt:lpstr>Wrap up</vt:lpstr>
      <vt:lpstr>Victory is built on the shoulders of defeat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Joss Laughton-Scott</dc:creator>
  <cp:lastModifiedBy>Joss Laughton-Scott</cp:lastModifiedBy>
  <cp:revision>4</cp:revision>
  <dcterms:created xsi:type="dcterms:W3CDTF">2025-12-03T17:21:28Z</dcterms:created>
  <dcterms:modified xsi:type="dcterms:W3CDTF">2025-12-05T16:33:00Z</dcterms:modified>
</cp:coreProperties>
</file>